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embeddedFontLst>
    <p:embeddedFont>
      <p:font typeface="Miriam Libre"/>
      <p:regular r:id="rId33"/>
      <p:bold r:id="rId34"/>
    </p:embeddedFont>
    <p:embeddedFont>
      <p:font typeface="Merriweather"/>
      <p:regular r:id="rId35"/>
      <p:bold r:id="rId36"/>
      <p:italic r:id="rId37"/>
      <p:boldItalic r:id="rId38"/>
    </p:embeddedFont>
    <p:embeddedFont>
      <p:font typeface="Barlow Light"/>
      <p:regular r:id="rId39"/>
      <p:bold r:id="rId40"/>
      <p:italic r:id="rId41"/>
      <p:boldItalic r:id="rId42"/>
    </p:embeddedFont>
    <p:embeddedFont>
      <p:font typeface="Barlow"/>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7" roundtripDataSignature="AMtx7mi4yQKb93F3+eNdT7uYCXFe8CmS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Light-bold.fntdata"/><Relationship Id="rId20" Type="http://schemas.openxmlformats.org/officeDocument/2006/relationships/slide" Target="slides/slide15.xml"/><Relationship Id="rId42" Type="http://schemas.openxmlformats.org/officeDocument/2006/relationships/font" Target="fonts/BarlowLight-boldItalic.fntdata"/><Relationship Id="rId41" Type="http://schemas.openxmlformats.org/officeDocument/2006/relationships/font" Target="fonts/BarlowLight-italic.fntdata"/><Relationship Id="rId22" Type="http://schemas.openxmlformats.org/officeDocument/2006/relationships/slide" Target="slides/slide17.xml"/><Relationship Id="rId44" Type="http://schemas.openxmlformats.org/officeDocument/2006/relationships/font" Target="fonts/Barlow-bold.fntdata"/><Relationship Id="rId21" Type="http://schemas.openxmlformats.org/officeDocument/2006/relationships/slide" Target="slides/slide16.xml"/><Relationship Id="rId43" Type="http://schemas.openxmlformats.org/officeDocument/2006/relationships/font" Target="fonts/Barlow-regular.fntdata"/><Relationship Id="rId24" Type="http://schemas.openxmlformats.org/officeDocument/2006/relationships/slide" Target="slides/slide19.xml"/><Relationship Id="rId46" Type="http://schemas.openxmlformats.org/officeDocument/2006/relationships/font" Target="fonts/Barlow-boldItalic.fntdata"/><Relationship Id="rId23" Type="http://schemas.openxmlformats.org/officeDocument/2006/relationships/slide" Target="slides/slide18.xml"/><Relationship Id="rId45" Type="http://schemas.openxmlformats.org/officeDocument/2006/relationships/font" Target="fonts/Barlow-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iriamLibr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erriweather-regular.fntdata"/><Relationship Id="rId12" Type="http://schemas.openxmlformats.org/officeDocument/2006/relationships/slide" Target="slides/slide7.xml"/><Relationship Id="rId34" Type="http://schemas.openxmlformats.org/officeDocument/2006/relationships/font" Target="fonts/MiriamLibre-bold.fntdata"/><Relationship Id="rId15" Type="http://schemas.openxmlformats.org/officeDocument/2006/relationships/slide" Target="slides/slide10.xml"/><Relationship Id="rId37" Type="http://schemas.openxmlformats.org/officeDocument/2006/relationships/font" Target="fonts/Merriweather-italic.fntdata"/><Relationship Id="rId14" Type="http://schemas.openxmlformats.org/officeDocument/2006/relationships/slide" Target="slides/slide9.xml"/><Relationship Id="rId36" Type="http://schemas.openxmlformats.org/officeDocument/2006/relationships/font" Target="fonts/Merriweather-bold.fntdata"/><Relationship Id="rId17" Type="http://schemas.openxmlformats.org/officeDocument/2006/relationships/slide" Target="slides/slide12.xml"/><Relationship Id="rId39" Type="http://schemas.openxmlformats.org/officeDocument/2006/relationships/font" Target="fonts/BarlowLight-regular.fntdata"/><Relationship Id="rId16" Type="http://schemas.openxmlformats.org/officeDocument/2006/relationships/slide" Target="slides/slide11.xml"/><Relationship Id="rId38" Type="http://schemas.openxmlformats.org/officeDocument/2006/relationships/font" Target="fonts/Merriweathe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2122525" y="2655767"/>
            <a:ext cx="4899000" cy="1546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4600"/>
              <a:buFont typeface="Calibri"/>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p:txBody>
      </p:sp>
      <p:sp>
        <p:nvSpPr>
          <p:cNvPr id="17" name="Google Shape;17;p29"/>
          <p:cNvSpPr/>
          <p:nvPr/>
        </p:nvSpPr>
        <p:spPr>
          <a:xfrm>
            <a:off x="0" y="0"/>
            <a:ext cx="9144000" cy="68580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8" name="Google Shape;18;p29"/>
          <p:cNvGrpSpPr/>
          <p:nvPr/>
        </p:nvGrpSpPr>
        <p:grpSpPr>
          <a:xfrm>
            <a:off x="557947" y="-12"/>
            <a:ext cx="1564584" cy="3766799"/>
            <a:chOff x="0" y="855663"/>
            <a:chExt cx="1257300" cy="2270250"/>
          </a:xfrm>
        </p:grpSpPr>
        <p:sp>
          <p:nvSpPr>
            <p:cNvPr id="19" name="Google Shape;19;p29"/>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 name="Google Shape;20;p29"/>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 name="Google Shape;21;p29"/>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 name="Google Shape;22;p29"/>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 name="Google Shape;23;p29"/>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 name="Google Shape;24;p29"/>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 name="Google Shape;25;p29"/>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 name="Google Shape;26;p29"/>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7" name="Google Shape;27;p29"/>
          <p:cNvGrpSpPr/>
          <p:nvPr/>
        </p:nvGrpSpPr>
        <p:grpSpPr>
          <a:xfrm rot="-5400000">
            <a:off x="7082503" y="-85393"/>
            <a:ext cx="1390929" cy="2732065"/>
            <a:chOff x="7556500" y="3806825"/>
            <a:chExt cx="838313" cy="2195488"/>
          </a:xfrm>
        </p:grpSpPr>
        <p:sp>
          <p:nvSpPr>
            <p:cNvPr id="28" name="Google Shape;28;p29"/>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 name="Google Shape;29;p29"/>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 name="Google Shape;30;p29"/>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 name="Google Shape;31;p29"/>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 name="Google Shape;32;p29"/>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 name="Google Shape;33;p29"/>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 name="Google Shape;34;p29"/>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 name="Google Shape;35;p29"/>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 name="Google Shape;36;p29"/>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 name="Google Shape;37;p29"/>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 name="Google Shape;38;p29"/>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9" name="Google Shape;39;p29"/>
          <p:cNvGrpSpPr/>
          <p:nvPr/>
        </p:nvGrpSpPr>
        <p:grpSpPr>
          <a:xfrm rot="5400000">
            <a:off x="295744" y="4098187"/>
            <a:ext cx="1852856" cy="2444192"/>
            <a:chOff x="4395788" y="4144963"/>
            <a:chExt cx="1058775" cy="1862100"/>
          </a:xfrm>
        </p:grpSpPr>
        <p:sp>
          <p:nvSpPr>
            <p:cNvPr id="40" name="Google Shape;40;p29"/>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 name="Google Shape;41;p29"/>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 name="Google Shape;42;p29"/>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3" name="Google Shape;43;p29"/>
          <p:cNvGrpSpPr/>
          <p:nvPr/>
        </p:nvGrpSpPr>
        <p:grpSpPr>
          <a:xfrm rot="10800000">
            <a:off x="6869501" y="3216090"/>
            <a:ext cx="1768658" cy="3641927"/>
            <a:chOff x="6545263" y="855663"/>
            <a:chExt cx="1469962" cy="2270150"/>
          </a:xfrm>
        </p:grpSpPr>
        <p:sp>
          <p:nvSpPr>
            <p:cNvPr id="44" name="Google Shape;44;p29"/>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 name="Google Shape;45;p29"/>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 name="Google Shape;46;p29"/>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 name="Google Shape;47;p29"/>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 name="Google Shape;48;p29"/>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 name="Google Shape;49;p29"/>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 name="Google Shape;50;p29"/>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 name="Google Shape;51;p29"/>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 name="Google Shape;52;p29"/>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3" name="Shape 103"/>
        <p:cNvGrpSpPr/>
        <p:nvPr/>
      </p:nvGrpSpPr>
      <p:grpSpPr>
        <a:xfrm>
          <a:off x="0" y="0"/>
          <a:ext cx="0" cy="0"/>
          <a:chOff x="0" y="0"/>
          <a:chExt cx="0" cy="0"/>
        </a:xfrm>
      </p:grpSpPr>
      <p:sp>
        <p:nvSpPr>
          <p:cNvPr id="104" name="Google Shape;104;p3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3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6" name="Google Shape;106;p3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7" name="Google Shape;107;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0" name="Shape 110"/>
        <p:cNvGrpSpPr/>
        <p:nvPr/>
      </p:nvGrpSpPr>
      <p:grpSpPr>
        <a:xfrm>
          <a:off x="0" y="0"/>
          <a:ext cx="0" cy="0"/>
          <a:chOff x="0" y="0"/>
          <a:chExt cx="0" cy="0"/>
        </a:xfrm>
      </p:grpSpPr>
      <p:sp>
        <p:nvSpPr>
          <p:cNvPr id="111" name="Google Shape;11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39"/>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3" name="Google Shape;113;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6" name="Shape 116"/>
        <p:cNvGrpSpPr/>
        <p:nvPr/>
      </p:nvGrpSpPr>
      <p:grpSpPr>
        <a:xfrm>
          <a:off x="0" y="0"/>
          <a:ext cx="0" cy="0"/>
          <a:chOff x="0" y="0"/>
          <a:chExt cx="0" cy="0"/>
        </a:xfrm>
      </p:grpSpPr>
      <p:sp>
        <p:nvSpPr>
          <p:cNvPr id="117" name="Google Shape;117;p40"/>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40"/>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7" name="Shape 57"/>
        <p:cNvGrpSpPr/>
        <p:nvPr/>
      </p:nvGrpSpPr>
      <p:grpSpPr>
        <a:xfrm>
          <a:off x="0" y="0"/>
          <a:ext cx="0" cy="0"/>
          <a:chOff x="0" y="0"/>
          <a:chExt cx="0" cy="0"/>
        </a:xfrm>
      </p:grpSpPr>
      <p:sp>
        <p:nvSpPr>
          <p:cNvPr id="58" name="Google Shape;58;p3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0" name="Google Shape;60;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 name="Shape 63"/>
        <p:cNvGrpSpPr/>
        <p:nvPr/>
      </p:nvGrpSpPr>
      <p:grpSpPr>
        <a:xfrm>
          <a:off x="0" y="0"/>
          <a:ext cx="0" cy="0"/>
          <a:chOff x="0" y="0"/>
          <a:chExt cx="0" cy="0"/>
        </a:xfrm>
      </p:grpSpPr>
      <p:sp>
        <p:nvSpPr>
          <p:cNvPr id="64" name="Google Shape;6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3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2" name="Google Shape;72;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8" name="Google Shape;78;p3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9" name="Google Shape;79;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5" name="Google Shape;85;p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6" name="Google Shape;86;p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7" name="Google Shape;87;p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8" name="Google Shape;8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 name="Shape 96"/>
        <p:cNvGrpSpPr/>
        <p:nvPr/>
      </p:nvGrpSpPr>
      <p:grpSpPr>
        <a:xfrm>
          <a:off x="0" y="0"/>
          <a:ext cx="0" cy="0"/>
          <a:chOff x="0" y="0"/>
          <a:chExt cx="0" cy="0"/>
        </a:xfrm>
      </p:grpSpPr>
      <p:sp>
        <p:nvSpPr>
          <p:cNvPr id="97" name="Google Shape;97;p3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3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99" name="Google Shape;99;p3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0" name="Google Shape;100;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11.jpg"/><Relationship Id="rId5" Type="http://schemas.openxmlformats.org/officeDocument/2006/relationships/image" Target="../media/image18.jpg"/><Relationship Id="rId6"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4.jpg"/><Relationship Id="rId5"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
          <p:cNvSpPr/>
          <p:nvPr/>
        </p:nvSpPr>
        <p:spPr>
          <a:xfrm>
            <a:off x="1692908" y="1268760"/>
            <a:ext cx="6192688" cy="3528392"/>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1"/>
          <p:cNvSpPr txBox="1"/>
          <p:nvPr/>
        </p:nvSpPr>
        <p:spPr>
          <a:xfrm>
            <a:off x="2339752" y="2453056"/>
            <a:ext cx="4899000" cy="1159800"/>
          </a:xfrm>
          <a:prstGeom prst="rect">
            <a:avLst/>
          </a:prstGeom>
          <a:noFill/>
          <a:ln>
            <a:noFill/>
          </a:ln>
          <a:effectLst>
            <a:outerShdw blurRad="50800" rotWithShape="0" dir="162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4600"/>
              <a:buFont typeface="Calibri"/>
              <a:buNone/>
            </a:pPr>
            <a:r>
              <a:rPr b="1" i="0" lang="en-US" sz="4600" u="none" cap="none" strike="noStrike">
                <a:solidFill>
                  <a:schemeClr val="dk2"/>
                </a:solidFill>
                <a:latin typeface="Calibri"/>
                <a:ea typeface="Calibri"/>
                <a:cs typeface="Calibri"/>
                <a:sym typeface="Calibri"/>
              </a:rPr>
              <a:t>COIN BASE MOBILE CHARGER</a:t>
            </a:r>
            <a:endParaRPr b="1" i="0" sz="4600" u="none" cap="none" strike="noStrike">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10"/>
          <p:cNvPicPr preferRelativeResize="0"/>
          <p:nvPr/>
        </p:nvPicPr>
        <p:blipFill rotWithShape="1">
          <a:blip r:embed="rId3">
            <a:alphaModFix/>
          </a:blip>
          <a:srcRect b="0" l="0" r="0" t="0"/>
          <a:stretch/>
        </p:blipFill>
        <p:spPr>
          <a:xfrm rot="5400000">
            <a:off x="74117" y="1950219"/>
            <a:ext cx="4675285" cy="3744416"/>
          </a:xfrm>
          <a:prstGeom prst="rect">
            <a:avLst/>
          </a:prstGeom>
          <a:noFill/>
          <a:ln>
            <a:noFill/>
          </a:ln>
        </p:spPr>
      </p:pic>
      <p:pic>
        <p:nvPicPr>
          <p:cNvPr id="257" name="Google Shape;257;p10"/>
          <p:cNvPicPr preferRelativeResize="0"/>
          <p:nvPr/>
        </p:nvPicPr>
        <p:blipFill rotWithShape="1">
          <a:blip r:embed="rId3">
            <a:alphaModFix/>
          </a:blip>
          <a:srcRect b="0" l="0" r="0" t="0"/>
          <a:stretch/>
        </p:blipFill>
        <p:spPr>
          <a:xfrm rot="5400000">
            <a:off x="4394599" y="1950220"/>
            <a:ext cx="4675285" cy="3744416"/>
          </a:xfrm>
          <a:prstGeom prst="rect">
            <a:avLst/>
          </a:prstGeom>
          <a:noFill/>
          <a:ln>
            <a:noFill/>
          </a:ln>
        </p:spPr>
      </p:pic>
      <p:sp>
        <p:nvSpPr>
          <p:cNvPr id="258" name="Google Shape;258;p10"/>
          <p:cNvSpPr/>
          <p:nvPr/>
        </p:nvSpPr>
        <p:spPr>
          <a:xfrm>
            <a:off x="2599664" y="177017"/>
            <a:ext cx="3826768" cy="1041824"/>
          </a:xfrm>
          <a:prstGeom prst="roundRect">
            <a:avLst>
              <a:gd fmla="val 10000" name="adj"/>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txBox="1"/>
          <p:nvPr/>
        </p:nvSpPr>
        <p:spPr>
          <a:xfrm>
            <a:off x="2555776" y="85086"/>
            <a:ext cx="3826768" cy="10418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Required Components</a:t>
            </a:r>
            <a:endParaRPr b="1" sz="3600">
              <a:solidFill>
                <a:schemeClr val="lt1"/>
              </a:solidFill>
              <a:latin typeface="Calibri"/>
              <a:ea typeface="Calibri"/>
              <a:cs typeface="Calibri"/>
              <a:sym typeface="Calibri"/>
            </a:endParaRPr>
          </a:p>
        </p:txBody>
      </p:sp>
      <p:sp>
        <p:nvSpPr>
          <p:cNvPr id="260" name="Google Shape;260;p10"/>
          <p:cNvSpPr txBox="1"/>
          <p:nvPr/>
        </p:nvSpPr>
        <p:spPr>
          <a:xfrm>
            <a:off x="899592" y="1851450"/>
            <a:ext cx="3096344" cy="4097830"/>
          </a:xfrm>
          <a:prstGeom prst="rect">
            <a:avLst/>
          </a:prstGeom>
          <a:noFill/>
          <a:ln>
            <a:noFill/>
          </a:ln>
        </p:spPr>
        <p:txBody>
          <a:bodyPr anchorCtr="0" anchor="t" bIns="45700" lIns="91425" spcFirstLastPara="1" rIns="91425" wrap="square" tIns="45700">
            <a:noAutofit/>
          </a:bodyPr>
          <a:lstStyle/>
          <a:p>
            <a:pPr indent="0" lvl="0" marL="114300" marR="0" rtl="0" algn="l">
              <a:spcBef>
                <a:spcPts val="0"/>
              </a:spcBef>
              <a:spcAft>
                <a:spcPts val="0"/>
              </a:spcAft>
              <a:buClr>
                <a:schemeClr val="dk1"/>
              </a:buClr>
              <a:buSzPts val="2000"/>
              <a:buFont typeface="Arial"/>
              <a:buNone/>
            </a:pPr>
            <a:r>
              <a:rPr b="1" lang="en-US" sz="2000">
                <a:solidFill>
                  <a:schemeClr val="dk1"/>
                </a:solidFill>
                <a:latin typeface="Barlow Light"/>
                <a:ea typeface="Barlow Light"/>
                <a:cs typeface="Barlow Light"/>
                <a:sym typeface="Barlow Light"/>
              </a:rPr>
              <a:t>Hardware Requirement </a:t>
            </a:r>
            <a:endParaRPr/>
          </a:p>
          <a:p>
            <a:pPr indent="0" lvl="0" marL="114300" marR="0" rtl="0" algn="l">
              <a:spcBef>
                <a:spcPts val="360"/>
              </a:spcBef>
              <a:spcAft>
                <a:spcPts val="0"/>
              </a:spcAft>
              <a:buClr>
                <a:schemeClr val="dk1"/>
              </a:buClr>
              <a:buSzPts val="1800"/>
              <a:buFont typeface="Arial"/>
              <a:buNone/>
            </a:pPr>
            <a:r>
              <a:t/>
            </a:r>
            <a:endParaRPr b="1" sz="1800">
              <a:solidFill>
                <a:srgbClr val="366092"/>
              </a:solidFill>
              <a:latin typeface="Barlow Light"/>
              <a:ea typeface="Barlow Light"/>
              <a:cs typeface="Barlow Light"/>
              <a:sym typeface="Barlow Light"/>
            </a:endParaRPr>
          </a:p>
          <a:p>
            <a:pPr indent="-342900" lvl="0" marL="342900" marR="0" rtl="0" algn="l">
              <a:spcBef>
                <a:spcPts val="360"/>
              </a:spcBef>
              <a:spcAft>
                <a:spcPts val="0"/>
              </a:spcAft>
              <a:buClr>
                <a:schemeClr val="lt1"/>
              </a:buClr>
              <a:buSzPts val="1800"/>
              <a:buFont typeface="Arial"/>
              <a:buChar char="•"/>
            </a:pPr>
            <a:r>
              <a:rPr lang="en-US" sz="1800">
                <a:solidFill>
                  <a:schemeClr val="lt1"/>
                </a:solidFill>
                <a:latin typeface="Barlow Light"/>
                <a:ea typeface="Barlow Light"/>
                <a:cs typeface="Barlow Light"/>
                <a:sym typeface="Barlow Light"/>
              </a:rPr>
              <a:t>ATMEGA328  Microcontroller  (Arduino UNO)</a:t>
            </a:r>
            <a:endParaRPr sz="1800">
              <a:solidFill>
                <a:schemeClr val="lt1"/>
              </a:solidFill>
              <a:latin typeface="Barlow Light"/>
              <a:ea typeface="Barlow Light"/>
              <a:cs typeface="Barlow Light"/>
              <a:sym typeface="Barlow Light"/>
            </a:endParaRPr>
          </a:p>
          <a:p>
            <a:pPr indent="-342900" lvl="0" marL="342900" marR="0" rtl="0" algn="l">
              <a:spcBef>
                <a:spcPts val="360"/>
              </a:spcBef>
              <a:spcAft>
                <a:spcPts val="0"/>
              </a:spcAft>
              <a:buClr>
                <a:schemeClr val="lt1"/>
              </a:buClr>
              <a:buSzPts val="1800"/>
              <a:buFont typeface="Arial"/>
              <a:buChar char="•"/>
            </a:pPr>
            <a:r>
              <a:rPr lang="en-US" sz="1800">
                <a:solidFill>
                  <a:schemeClr val="lt1"/>
                </a:solidFill>
                <a:latin typeface="Barlow Light"/>
                <a:ea typeface="Barlow Light"/>
                <a:cs typeface="Barlow Light"/>
                <a:sym typeface="Barlow Light"/>
              </a:rPr>
              <a:t>IR Proximity Detector (Coin Detector)</a:t>
            </a:r>
            <a:endParaRPr sz="1800">
              <a:solidFill>
                <a:schemeClr val="lt1"/>
              </a:solidFill>
              <a:latin typeface="Barlow Light"/>
              <a:ea typeface="Barlow Light"/>
              <a:cs typeface="Barlow Light"/>
              <a:sym typeface="Barlow Light"/>
            </a:endParaRPr>
          </a:p>
          <a:p>
            <a:pPr indent="-342900" lvl="0" marL="342900" marR="0" rtl="0" algn="l">
              <a:spcBef>
                <a:spcPts val="360"/>
              </a:spcBef>
              <a:spcAft>
                <a:spcPts val="0"/>
              </a:spcAft>
              <a:buClr>
                <a:schemeClr val="lt1"/>
              </a:buClr>
              <a:buSzPts val="1800"/>
              <a:buFont typeface="Arial"/>
              <a:buChar char="•"/>
            </a:pPr>
            <a:r>
              <a:rPr lang="en-US" sz="1800">
                <a:solidFill>
                  <a:schemeClr val="lt1"/>
                </a:solidFill>
                <a:latin typeface="Barlow Light"/>
                <a:ea typeface="Barlow Light"/>
                <a:cs typeface="Barlow Light"/>
                <a:sym typeface="Barlow Light"/>
              </a:rPr>
              <a:t>16x2 LCD Display</a:t>
            </a:r>
            <a:endParaRPr/>
          </a:p>
          <a:p>
            <a:pPr indent="-342900" lvl="0" marL="342900" marR="0" rtl="0" algn="l">
              <a:spcBef>
                <a:spcPts val="360"/>
              </a:spcBef>
              <a:spcAft>
                <a:spcPts val="0"/>
              </a:spcAft>
              <a:buClr>
                <a:schemeClr val="lt1"/>
              </a:buClr>
              <a:buSzPts val="1800"/>
              <a:buFont typeface="Arial"/>
              <a:buChar char="•"/>
            </a:pPr>
            <a:r>
              <a:rPr lang="en-US" sz="1800">
                <a:solidFill>
                  <a:schemeClr val="lt1"/>
                </a:solidFill>
                <a:latin typeface="Barlow Light"/>
                <a:ea typeface="Barlow Light"/>
                <a:cs typeface="Barlow Light"/>
                <a:sym typeface="Barlow Light"/>
              </a:rPr>
              <a:t>Electric switch</a:t>
            </a:r>
            <a:endParaRPr/>
          </a:p>
          <a:p>
            <a:pPr indent="-342900" lvl="0" marL="342900" marR="0" rtl="0" algn="l">
              <a:spcBef>
                <a:spcPts val="360"/>
              </a:spcBef>
              <a:spcAft>
                <a:spcPts val="0"/>
              </a:spcAft>
              <a:buClr>
                <a:schemeClr val="lt1"/>
              </a:buClr>
              <a:buSzPts val="1800"/>
              <a:buFont typeface="Arial"/>
              <a:buChar char="•"/>
            </a:pPr>
            <a:r>
              <a:rPr lang="en-US" sz="1800">
                <a:solidFill>
                  <a:schemeClr val="lt1"/>
                </a:solidFill>
                <a:latin typeface="Barlow Light"/>
                <a:ea typeface="Barlow Light"/>
                <a:cs typeface="Barlow Light"/>
                <a:sym typeface="Barlow Light"/>
              </a:rPr>
              <a:t>Relay </a:t>
            </a:r>
            <a:endParaRPr sz="1800">
              <a:solidFill>
                <a:schemeClr val="lt1"/>
              </a:solidFill>
              <a:latin typeface="Barlow Light"/>
              <a:ea typeface="Barlow Light"/>
              <a:cs typeface="Barlow Light"/>
              <a:sym typeface="Barlow Light"/>
            </a:endParaRPr>
          </a:p>
          <a:p>
            <a:pPr indent="-342900" lvl="0" marL="342900" marR="0" rtl="0" algn="l">
              <a:spcBef>
                <a:spcPts val="360"/>
              </a:spcBef>
              <a:spcAft>
                <a:spcPts val="0"/>
              </a:spcAft>
              <a:buClr>
                <a:schemeClr val="lt1"/>
              </a:buClr>
              <a:buSzPts val="1800"/>
              <a:buFont typeface="Arial"/>
              <a:buChar char="•"/>
            </a:pPr>
            <a:r>
              <a:rPr lang="en-US" sz="1800">
                <a:solidFill>
                  <a:schemeClr val="lt1"/>
                </a:solidFill>
                <a:latin typeface="Barlow Light"/>
                <a:ea typeface="Barlow Light"/>
                <a:cs typeface="Barlow Light"/>
                <a:sym typeface="Barlow Light"/>
              </a:rPr>
              <a:t>Regulated Power Supply</a:t>
            </a:r>
            <a:endParaRPr sz="1800">
              <a:solidFill>
                <a:schemeClr val="lt1"/>
              </a:solidFill>
              <a:latin typeface="Barlow Light"/>
              <a:ea typeface="Barlow Light"/>
              <a:cs typeface="Barlow Light"/>
              <a:sym typeface="Barlow Light"/>
            </a:endParaRPr>
          </a:p>
          <a:p>
            <a:pPr indent="-228600" lvl="0" marL="342900" marR="0" rtl="0" algn="l">
              <a:spcBef>
                <a:spcPts val="360"/>
              </a:spcBef>
              <a:spcAft>
                <a:spcPts val="0"/>
              </a:spcAft>
              <a:buClr>
                <a:schemeClr val="dk1"/>
              </a:buClr>
              <a:buSzPts val="1800"/>
              <a:buFont typeface="Arial"/>
              <a:buNone/>
            </a:pPr>
            <a:r>
              <a:t/>
            </a:r>
            <a:endParaRPr sz="1800">
              <a:solidFill>
                <a:schemeClr val="dk1"/>
              </a:solidFill>
              <a:latin typeface="Barlow Light"/>
              <a:ea typeface="Barlow Light"/>
              <a:cs typeface="Barlow Light"/>
              <a:sym typeface="Barlow Light"/>
            </a:endParaRPr>
          </a:p>
          <a:p>
            <a:pPr indent="-228600" lvl="0" marL="342900" marR="0" rtl="0" algn="l">
              <a:spcBef>
                <a:spcPts val="360"/>
              </a:spcBef>
              <a:spcAft>
                <a:spcPts val="0"/>
              </a:spcAft>
              <a:buClr>
                <a:schemeClr val="dk1"/>
              </a:buClr>
              <a:buSzPts val="1800"/>
              <a:buFont typeface="Arial"/>
              <a:buNone/>
            </a:pPr>
            <a:r>
              <a:t/>
            </a:r>
            <a:endParaRPr sz="1800">
              <a:solidFill>
                <a:schemeClr val="dk1"/>
              </a:solidFill>
              <a:latin typeface="Barlow Light"/>
              <a:ea typeface="Barlow Light"/>
              <a:cs typeface="Barlow Light"/>
              <a:sym typeface="Barlow Light"/>
            </a:endParaRPr>
          </a:p>
          <a:p>
            <a:pPr indent="-228600" lvl="0" marL="342900" marR="0" rtl="0" algn="l">
              <a:spcBef>
                <a:spcPts val="360"/>
              </a:spcBef>
              <a:spcAft>
                <a:spcPts val="0"/>
              </a:spcAft>
              <a:buClr>
                <a:schemeClr val="dk1"/>
              </a:buClr>
              <a:buSzPts val="1800"/>
              <a:buFont typeface="Arial"/>
              <a:buNone/>
            </a:pPr>
            <a:r>
              <a:t/>
            </a:r>
            <a:endParaRPr b="1" sz="1800">
              <a:solidFill>
                <a:srgbClr val="366092"/>
              </a:solidFill>
              <a:latin typeface="Barlow Light"/>
              <a:ea typeface="Barlow Light"/>
              <a:cs typeface="Barlow Light"/>
              <a:sym typeface="Barlow Light"/>
            </a:endParaRPr>
          </a:p>
        </p:txBody>
      </p:sp>
      <p:sp>
        <p:nvSpPr>
          <p:cNvPr id="261" name="Google Shape;261;p10"/>
          <p:cNvSpPr txBox="1"/>
          <p:nvPr/>
        </p:nvSpPr>
        <p:spPr>
          <a:xfrm>
            <a:off x="5292080" y="1851450"/>
            <a:ext cx="3024336" cy="4097830"/>
          </a:xfrm>
          <a:prstGeom prst="rect">
            <a:avLst/>
          </a:prstGeom>
          <a:noFill/>
          <a:ln>
            <a:noFill/>
          </a:ln>
        </p:spPr>
        <p:txBody>
          <a:bodyPr anchorCtr="0" anchor="t" bIns="45700" lIns="91425" spcFirstLastPara="1" rIns="91425" wrap="square" tIns="45700">
            <a:noAutofit/>
          </a:bodyPr>
          <a:lstStyle/>
          <a:p>
            <a:pPr indent="0" lvl="0" marL="114300" marR="0" rtl="0" algn="l">
              <a:spcBef>
                <a:spcPts val="0"/>
              </a:spcBef>
              <a:spcAft>
                <a:spcPts val="0"/>
              </a:spcAft>
              <a:buClr>
                <a:schemeClr val="dk1"/>
              </a:buClr>
              <a:buSzPts val="2000"/>
              <a:buFont typeface="Arial"/>
              <a:buNone/>
            </a:pPr>
            <a:r>
              <a:rPr b="1" lang="en-US" sz="2000">
                <a:solidFill>
                  <a:schemeClr val="dk1"/>
                </a:solidFill>
                <a:latin typeface="Barlow Light"/>
                <a:ea typeface="Barlow Light"/>
                <a:cs typeface="Barlow Light"/>
                <a:sym typeface="Barlow Light"/>
              </a:rPr>
              <a:t>Software Requirement </a:t>
            </a:r>
            <a:endParaRPr/>
          </a:p>
          <a:p>
            <a:pPr indent="0" lvl="0" marL="114300" marR="0" rtl="0" algn="l">
              <a:spcBef>
                <a:spcPts val="360"/>
              </a:spcBef>
              <a:spcAft>
                <a:spcPts val="0"/>
              </a:spcAft>
              <a:buClr>
                <a:schemeClr val="dk1"/>
              </a:buClr>
              <a:buSzPts val="1800"/>
              <a:buFont typeface="Arial"/>
              <a:buNone/>
            </a:pPr>
            <a:r>
              <a:t/>
            </a:r>
            <a:endParaRPr b="1" sz="1800">
              <a:solidFill>
                <a:srgbClr val="366092"/>
              </a:solidFill>
              <a:latin typeface="Barlow Light"/>
              <a:ea typeface="Barlow Light"/>
              <a:cs typeface="Barlow Light"/>
              <a:sym typeface="Barlow Light"/>
            </a:endParaRPr>
          </a:p>
          <a:p>
            <a:pPr indent="-342900" lvl="0" marL="342900" marR="0" rtl="0" algn="l">
              <a:spcBef>
                <a:spcPts val="360"/>
              </a:spcBef>
              <a:spcAft>
                <a:spcPts val="0"/>
              </a:spcAft>
              <a:buClr>
                <a:schemeClr val="lt1"/>
              </a:buClr>
              <a:buSzPts val="1800"/>
              <a:buFont typeface="Arial"/>
              <a:buChar char="•"/>
            </a:pPr>
            <a:r>
              <a:rPr lang="en-US" sz="1800">
                <a:solidFill>
                  <a:schemeClr val="lt1"/>
                </a:solidFill>
                <a:latin typeface="Barlow Light"/>
                <a:ea typeface="Barlow Light"/>
                <a:cs typeface="Barlow Light"/>
                <a:sym typeface="Barlow Light"/>
              </a:rPr>
              <a:t>ARDUINO IDE </a:t>
            </a:r>
            <a:endParaRPr/>
          </a:p>
          <a:p>
            <a:pPr indent="-342900" lvl="0" marL="342900" marR="0" rtl="0" algn="l">
              <a:spcBef>
                <a:spcPts val="360"/>
              </a:spcBef>
              <a:spcAft>
                <a:spcPts val="0"/>
              </a:spcAft>
              <a:buClr>
                <a:schemeClr val="lt1"/>
              </a:buClr>
              <a:buSzPts val="1800"/>
              <a:buFont typeface="Arial"/>
              <a:buChar char="•"/>
            </a:pPr>
            <a:r>
              <a:rPr lang="en-US" sz="1800">
                <a:solidFill>
                  <a:schemeClr val="lt1"/>
                </a:solidFill>
                <a:latin typeface="Barlow Light"/>
                <a:ea typeface="Barlow Light"/>
                <a:cs typeface="Barlow Light"/>
                <a:sym typeface="Barlow Light"/>
              </a:rPr>
              <a:t>EMBDDED CPP CODE </a:t>
            </a:r>
            <a:endParaRPr/>
          </a:p>
          <a:p>
            <a:pPr indent="-342900" lvl="0" marL="342900" marR="0" rtl="0" algn="l">
              <a:spcBef>
                <a:spcPts val="360"/>
              </a:spcBef>
              <a:spcAft>
                <a:spcPts val="0"/>
              </a:spcAft>
              <a:buClr>
                <a:schemeClr val="lt1"/>
              </a:buClr>
              <a:buSzPts val="1800"/>
              <a:buFont typeface="Arial"/>
              <a:buChar char="•"/>
            </a:pPr>
            <a:r>
              <a:rPr lang="en-US" sz="1800">
                <a:solidFill>
                  <a:schemeClr val="lt1"/>
                </a:solidFill>
                <a:latin typeface="Barlow Light"/>
                <a:ea typeface="Barlow Light"/>
                <a:cs typeface="Barlow Light"/>
                <a:sym typeface="Barlow Light"/>
              </a:rPr>
              <a:t>Proteus Simulator</a:t>
            </a:r>
            <a:endParaRPr sz="1800">
              <a:solidFill>
                <a:schemeClr val="lt1"/>
              </a:solidFill>
              <a:latin typeface="Barlow Light"/>
              <a:ea typeface="Barlow Light"/>
              <a:cs typeface="Barlow Light"/>
              <a:sym typeface="Barlow Light"/>
            </a:endParaRPr>
          </a:p>
          <a:p>
            <a:pPr indent="0" lvl="0" marL="114300" marR="0" rtl="0" algn="l">
              <a:spcBef>
                <a:spcPts val="240"/>
              </a:spcBef>
              <a:spcAft>
                <a:spcPts val="0"/>
              </a:spcAft>
              <a:buClr>
                <a:schemeClr val="dk1"/>
              </a:buClr>
              <a:buSzPts val="1200"/>
              <a:buFont typeface="Arial"/>
              <a:buNone/>
            </a:pPr>
            <a:r>
              <a:t/>
            </a:r>
            <a:endParaRPr sz="1200">
              <a:solidFill>
                <a:schemeClr val="dk1"/>
              </a:solidFill>
              <a:latin typeface="Barlow Light"/>
              <a:ea typeface="Barlow Light"/>
              <a:cs typeface="Barlow Light"/>
              <a:sym typeface="Barlow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1"/>
          <p:cNvSpPr/>
          <p:nvPr/>
        </p:nvSpPr>
        <p:spPr>
          <a:xfrm>
            <a:off x="0" y="0"/>
            <a:ext cx="9144000" cy="764704"/>
          </a:xfrm>
          <a:prstGeom prst="rect">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267" name="Google Shape;267;p11"/>
          <p:cNvSpPr/>
          <p:nvPr/>
        </p:nvSpPr>
        <p:spPr>
          <a:xfrm>
            <a:off x="120509" y="841358"/>
            <a:ext cx="5105941" cy="5688632"/>
          </a:xfrm>
          <a:prstGeom prst="rect">
            <a:avLst/>
          </a:prstGeom>
          <a:gradFill>
            <a:gsLst>
              <a:gs pos="0">
                <a:srgbClr val="0C294C"/>
              </a:gs>
              <a:gs pos="50000">
                <a:srgbClr val="133C6D"/>
              </a:gs>
              <a:gs pos="100000">
                <a:srgbClr val="174884"/>
              </a:gs>
            </a:gsLst>
            <a:lin ang="10800000" scaled="0"/>
          </a:gra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11"/>
          <p:cNvSpPr txBox="1"/>
          <p:nvPr/>
        </p:nvSpPr>
        <p:spPr>
          <a:xfrm>
            <a:off x="241656" y="1238899"/>
            <a:ext cx="4320480" cy="1477328"/>
          </a:xfrm>
          <a:prstGeom prst="rect">
            <a:avLst/>
          </a:prstGeom>
          <a:noFill/>
          <a:ln>
            <a:noFill/>
          </a:ln>
        </p:spPr>
        <p:txBody>
          <a:bodyPr anchorCtr="0" anchor="t" bIns="45700" lIns="91425" spcFirstLastPara="1" rIns="91425" wrap="square" tIns="45700">
            <a:spAutoFit/>
          </a:bodyPr>
          <a:lstStyle/>
          <a:p>
            <a:pPr indent="457200" lvl="0" marL="0" marR="0" rtl="0" algn="just">
              <a:lnSpc>
                <a:spcPct val="100000"/>
              </a:lnSpc>
              <a:spcBef>
                <a:spcPts val="0"/>
              </a:spcBef>
              <a:spcAft>
                <a:spcPts val="0"/>
              </a:spcAft>
              <a:buClr>
                <a:schemeClr val="lt1"/>
              </a:buClr>
              <a:buSzPts val="1800"/>
              <a:buFont typeface="Barlow Light"/>
              <a:buNone/>
            </a:pPr>
            <a:r>
              <a:rPr b="0" i="0" lang="en-US" sz="1800" u="none" cap="none" strike="noStrike">
                <a:solidFill>
                  <a:schemeClr val="lt1"/>
                </a:solidFill>
                <a:latin typeface="Barlow Light"/>
                <a:ea typeface="Barlow Light"/>
                <a:cs typeface="Barlow Light"/>
                <a:sym typeface="Barlow Light"/>
              </a:rPr>
              <a:t>Arduino Uno is a microcontroller board based on the ATmega328P (datasheet). </a:t>
            </a:r>
            <a:endParaRPr/>
          </a:p>
          <a:p>
            <a:pPr indent="457200" lvl="0" marL="0" marR="0" rtl="0" algn="l">
              <a:lnSpc>
                <a:spcPct val="100000"/>
              </a:lnSpc>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l">
              <a:spcBef>
                <a:spcPts val="0"/>
              </a:spcBef>
              <a:spcAft>
                <a:spcPts val="0"/>
              </a:spcAft>
              <a:buNone/>
            </a:pPr>
            <a:r>
              <a:t/>
            </a:r>
            <a:endParaRPr b="1" sz="1800" u="sng">
              <a:solidFill>
                <a:schemeClr val="lt1"/>
              </a:solidFill>
              <a:latin typeface="Barlow Light"/>
              <a:ea typeface="Barlow Light"/>
              <a:cs typeface="Barlow Light"/>
              <a:sym typeface="Barlow Light"/>
            </a:endParaRPr>
          </a:p>
        </p:txBody>
      </p:sp>
      <p:sp>
        <p:nvSpPr>
          <p:cNvPr id="269" name="Google Shape;269;p11"/>
          <p:cNvSpPr txBox="1"/>
          <p:nvPr/>
        </p:nvSpPr>
        <p:spPr>
          <a:xfrm>
            <a:off x="405227" y="2469479"/>
            <a:ext cx="4536504"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Barlow Light"/>
              <a:buNone/>
            </a:pPr>
            <a:r>
              <a:rPr b="1" i="0" lang="en-US" sz="2400" u="sng" cap="none" strike="noStrike">
                <a:solidFill>
                  <a:schemeClr val="lt1"/>
                </a:solidFill>
                <a:latin typeface="Barlow Light"/>
                <a:ea typeface="Barlow Light"/>
                <a:cs typeface="Barlow Light"/>
                <a:sym typeface="Barlow Light"/>
              </a:rPr>
              <a:t>Features</a:t>
            </a:r>
            <a:endParaRPr b="0" i="0" sz="2400" u="sng" cap="none" strike="noStrike">
              <a:solidFill>
                <a:schemeClr val="lt1"/>
              </a:solidFill>
              <a:latin typeface="Barlow Light"/>
              <a:ea typeface="Barlow Light"/>
              <a:cs typeface="Barlow Light"/>
              <a:sym typeface="Barlow Light"/>
            </a:endParaRPr>
          </a:p>
          <a:p>
            <a:pPr indent="0" lvl="0" marL="0" marR="0" rtl="0" algn="l">
              <a:lnSpc>
                <a:spcPct val="100000"/>
              </a:lnSpc>
              <a:spcBef>
                <a:spcPts val="0"/>
              </a:spcBef>
              <a:spcAft>
                <a:spcPts val="0"/>
              </a:spcAft>
              <a:buClr>
                <a:schemeClr val="dk1"/>
              </a:buClr>
              <a:buSzPts val="1800"/>
              <a:buFont typeface="Calibri"/>
              <a:buNone/>
            </a:pPr>
            <a:r>
              <a:t/>
            </a:r>
            <a:endParaRPr sz="1800">
              <a:solidFill>
                <a:schemeClr val="lt1"/>
              </a:solidFill>
              <a:latin typeface="Barlow Light"/>
              <a:ea typeface="Barlow Light"/>
              <a:cs typeface="Barlow Light"/>
              <a:sym typeface="Barlow Light"/>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lt1"/>
                </a:solidFill>
                <a:latin typeface="Barlow Light"/>
                <a:ea typeface="Barlow Light"/>
                <a:cs typeface="Barlow Light"/>
                <a:sym typeface="Barlow Light"/>
              </a:rPr>
              <a:t>Microcontroller: ATmega328</a:t>
            </a:r>
            <a:endParaRPr sz="1800">
              <a:solidFill>
                <a:schemeClr val="lt1"/>
              </a:solidFill>
              <a:latin typeface="Barlow Light"/>
              <a:ea typeface="Barlow Light"/>
              <a:cs typeface="Barlow Light"/>
              <a:sym typeface="Barlow Light"/>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lt1"/>
                </a:solidFill>
                <a:latin typeface="Barlow Light"/>
                <a:ea typeface="Barlow Light"/>
                <a:cs typeface="Barlow Light"/>
                <a:sym typeface="Barlow Light"/>
              </a:rPr>
              <a:t>Operating Voltage: 5V</a:t>
            </a:r>
            <a:endParaRPr sz="1800">
              <a:solidFill>
                <a:schemeClr val="lt1"/>
              </a:solidFill>
              <a:latin typeface="Barlow Light"/>
              <a:ea typeface="Barlow Light"/>
              <a:cs typeface="Barlow Light"/>
              <a:sym typeface="Barlow Light"/>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lt1"/>
                </a:solidFill>
                <a:latin typeface="Barlow Light"/>
                <a:ea typeface="Barlow Light"/>
                <a:cs typeface="Barlow Light"/>
                <a:sym typeface="Barlow Light"/>
              </a:rPr>
              <a:t>Digital I/O Pins: 14 </a:t>
            </a:r>
            <a:endParaRPr sz="1800">
              <a:solidFill>
                <a:schemeClr val="lt1"/>
              </a:solidFill>
              <a:latin typeface="Barlow Light"/>
              <a:ea typeface="Barlow Light"/>
              <a:cs typeface="Barlow Light"/>
              <a:sym typeface="Barlow Light"/>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lt1"/>
                </a:solidFill>
                <a:latin typeface="Barlow Light"/>
                <a:ea typeface="Barlow Light"/>
                <a:cs typeface="Barlow Light"/>
                <a:sym typeface="Barlow Light"/>
              </a:rPr>
              <a:t>Analog Input Pins: 6</a:t>
            </a:r>
            <a:endParaRPr sz="1800">
              <a:solidFill>
                <a:schemeClr val="lt1"/>
              </a:solidFill>
              <a:latin typeface="Barlow Light"/>
              <a:ea typeface="Barlow Light"/>
              <a:cs typeface="Barlow Light"/>
              <a:sym typeface="Barlow Light"/>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lt1"/>
                </a:solidFill>
                <a:latin typeface="Barlow Light"/>
                <a:ea typeface="Barlow Light"/>
                <a:cs typeface="Barlow Light"/>
                <a:sym typeface="Barlow Light"/>
              </a:rPr>
              <a:t>Flash Memory: 32 KB of which 0.5 KB used by bootloader.</a:t>
            </a:r>
            <a:endParaRPr/>
          </a:p>
          <a:p>
            <a:pPr indent="-317500" lvl="0" marL="457200" marR="0" rtl="0" algn="l">
              <a:lnSpc>
                <a:spcPct val="100000"/>
              </a:lnSpc>
              <a:spcBef>
                <a:spcPts val="0"/>
              </a:spcBef>
              <a:spcAft>
                <a:spcPts val="0"/>
              </a:spcAft>
              <a:buClr>
                <a:schemeClr val="lt1"/>
              </a:buClr>
              <a:buSzPts val="1400"/>
              <a:buFont typeface="Barlow Light"/>
              <a:buChar char="●"/>
            </a:pPr>
            <a:r>
              <a:rPr lang="en-US" sz="1800">
                <a:solidFill>
                  <a:schemeClr val="lt1"/>
                </a:solidFill>
                <a:latin typeface="Barlow Light"/>
                <a:ea typeface="Barlow Light"/>
                <a:cs typeface="Barlow Light"/>
                <a:sym typeface="Barlow Light"/>
              </a:rPr>
              <a:t>Clock Speed: 16 MHz</a:t>
            </a:r>
            <a:endParaRPr/>
          </a:p>
          <a:p>
            <a:pPr indent="-317500" lvl="0" marL="457200" marR="0" rtl="0" algn="l">
              <a:lnSpc>
                <a:spcPct val="100000"/>
              </a:lnSpc>
              <a:spcBef>
                <a:spcPts val="0"/>
              </a:spcBef>
              <a:spcAft>
                <a:spcPts val="0"/>
              </a:spcAft>
              <a:buClr>
                <a:schemeClr val="lt1"/>
              </a:buClr>
              <a:buSzPts val="1400"/>
              <a:buFont typeface="Barlow Light"/>
              <a:buChar char="●"/>
            </a:pPr>
            <a:r>
              <a:rPr lang="en-US" sz="1800">
                <a:solidFill>
                  <a:schemeClr val="lt1"/>
                </a:solidFill>
                <a:latin typeface="Barlow Light"/>
                <a:ea typeface="Barlow Light"/>
                <a:cs typeface="Barlow Light"/>
                <a:sym typeface="Barlow Light"/>
              </a:rPr>
              <a:t>Length: 68.6 mm</a:t>
            </a:r>
            <a:endParaRPr/>
          </a:p>
          <a:p>
            <a:pPr indent="-317500" lvl="0" marL="457200" marR="0" rtl="0" algn="l">
              <a:lnSpc>
                <a:spcPct val="100000"/>
              </a:lnSpc>
              <a:spcBef>
                <a:spcPts val="0"/>
              </a:spcBef>
              <a:spcAft>
                <a:spcPts val="0"/>
              </a:spcAft>
              <a:buClr>
                <a:schemeClr val="lt1"/>
              </a:buClr>
              <a:buSzPts val="1400"/>
              <a:buFont typeface="Barlow Light"/>
              <a:buChar char="●"/>
            </a:pPr>
            <a:r>
              <a:rPr lang="en-US" sz="1800">
                <a:solidFill>
                  <a:schemeClr val="lt1"/>
                </a:solidFill>
                <a:latin typeface="Barlow Light"/>
                <a:ea typeface="Barlow Light"/>
                <a:cs typeface="Barlow Light"/>
                <a:sym typeface="Barlow Light"/>
              </a:rPr>
              <a:t>Width: 53.4 mm</a:t>
            </a:r>
            <a:endParaRPr/>
          </a:p>
          <a:p>
            <a:pPr indent="-317500" lvl="0" marL="457200" marR="0" rtl="0" algn="l">
              <a:lnSpc>
                <a:spcPct val="100000"/>
              </a:lnSpc>
              <a:spcBef>
                <a:spcPts val="0"/>
              </a:spcBef>
              <a:spcAft>
                <a:spcPts val="0"/>
              </a:spcAft>
              <a:buClr>
                <a:schemeClr val="lt1"/>
              </a:buClr>
              <a:buSzPts val="1400"/>
              <a:buFont typeface="Barlow Light"/>
              <a:buChar char="●"/>
            </a:pPr>
            <a:r>
              <a:rPr lang="en-US" sz="1800">
                <a:solidFill>
                  <a:schemeClr val="lt1"/>
                </a:solidFill>
                <a:latin typeface="Barlow Light"/>
                <a:ea typeface="Barlow Light"/>
                <a:cs typeface="Barlow Light"/>
                <a:sym typeface="Barlow Light"/>
              </a:rPr>
              <a:t>Weight: 25g</a:t>
            </a:r>
            <a:endParaRPr/>
          </a:p>
          <a:p>
            <a:pPr indent="0" lvl="0" marL="0" marR="0" rtl="0" algn="l">
              <a:spcBef>
                <a:spcPts val="0"/>
              </a:spcBef>
              <a:spcAft>
                <a:spcPts val="0"/>
              </a:spcAft>
              <a:buNone/>
            </a:pPr>
            <a:r>
              <a:t/>
            </a:r>
            <a:endParaRPr b="1" sz="1800" u="sng">
              <a:solidFill>
                <a:schemeClr val="lt1"/>
              </a:solidFill>
              <a:latin typeface="Barlow Light"/>
              <a:ea typeface="Barlow Light"/>
              <a:cs typeface="Barlow Light"/>
              <a:sym typeface="Barlow Light"/>
            </a:endParaRPr>
          </a:p>
        </p:txBody>
      </p:sp>
      <p:sp>
        <p:nvSpPr>
          <p:cNvPr id="270" name="Google Shape;270;p11"/>
          <p:cNvSpPr txBox="1"/>
          <p:nvPr/>
        </p:nvSpPr>
        <p:spPr>
          <a:xfrm>
            <a:off x="120509" y="-77254"/>
            <a:ext cx="7776864" cy="711880"/>
          </a:xfrm>
          <a:prstGeom prst="rect">
            <a:avLst/>
          </a:prstGeom>
          <a:noFill/>
          <a:ln>
            <a:noFill/>
          </a:ln>
        </p:spPr>
        <p:txBody>
          <a:bodyPr anchorCtr="0" anchor="b" bIns="91425" lIns="91425" spcFirstLastPara="1" rIns="91425" wrap="square" tIns="91425">
            <a:noAutofit/>
          </a:bodyPr>
          <a:lstStyle/>
          <a:p>
            <a:pPr indent="0" lvl="0" marL="101600" marR="0" rtl="0" algn="ctr">
              <a:lnSpc>
                <a:spcPct val="100000"/>
              </a:lnSpc>
              <a:spcBef>
                <a:spcPts val="0"/>
              </a:spcBef>
              <a:spcAft>
                <a:spcPts val="0"/>
              </a:spcAft>
              <a:buNone/>
            </a:pPr>
            <a:r>
              <a:rPr b="1" i="0" lang="en-US" sz="3200" u="none" cap="none" strike="noStrike">
                <a:solidFill>
                  <a:schemeClr val="lt1"/>
                </a:solidFill>
                <a:latin typeface="Barlow Light"/>
                <a:ea typeface="Barlow Light"/>
                <a:cs typeface="Barlow Light"/>
                <a:sym typeface="Barlow Light"/>
              </a:rPr>
              <a:t>Arduino UN</a:t>
            </a:r>
            <a:r>
              <a:rPr b="1" lang="en-US" sz="3200">
                <a:solidFill>
                  <a:schemeClr val="lt1"/>
                </a:solidFill>
                <a:latin typeface="Barlow Light"/>
                <a:ea typeface="Barlow Light"/>
                <a:cs typeface="Barlow Light"/>
                <a:sym typeface="Barlow Light"/>
              </a:rPr>
              <a:t>O</a:t>
            </a:r>
            <a:endParaRPr b="1" i="0" sz="3200" u="none" cap="none" strike="noStrike">
              <a:solidFill>
                <a:schemeClr val="lt1"/>
              </a:solidFill>
              <a:latin typeface="Barlow Light"/>
              <a:ea typeface="Barlow Light"/>
              <a:cs typeface="Barlow Light"/>
              <a:sym typeface="Barlow Light"/>
            </a:endParaRPr>
          </a:p>
        </p:txBody>
      </p:sp>
      <p:pic>
        <p:nvPicPr>
          <p:cNvPr id="271" name="Google Shape;271;p11"/>
          <p:cNvPicPr preferRelativeResize="0"/>
          <p:nvPr/>
        </p:nvPicPr>
        <p:blipFill rotWithShape="1">
          <a:blip r:embed="rId3">
            <a:alphaModFix/>
          </a:blip>
          <a:srcRect b="0" l="0" r="0" t="0"/>
          <a:stretch/>
        </p:blipFill>
        <p:spPr>
          <a:xfrm rot="5400000">
            <a:off x="5995263" y="1017869"/>
            <a:ext cx="2760407" cy="2438581"/>
          </a:xfrm>
          <a:prstGeom prst="rect">
            <a:avLst/>
          </a:prstGeom>
          <a:noFill/>
          <a:ln>
            <a:noFill/>
          </a:ln>
        </p:spPr>
      </p:pic>
      <p:pic>
        <p:nvPicPr>
          <p:cNvPr id="272" name="Google Shape;272;p11"/>
          <p:cNvPicPr preferRelativeResize="0"/>
          <p:nvPr/>
        </p:nvPicPr>
        <p:blipFill rotWithShape="1">
          <a:blip r:embed="rId4">
            <a:alphaModFix/>
          </a:blip>
          <a:srcRect b="0" l="0" r="0" t="0"/>
          <a:stretch/>
        </p:blipFill>
        <p:spPr>
          <a:xfrm>
            <a:off x="6089999" y="3861048"/>
            <a:ext cx="2570933" cy="24995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2"/>
          <p:cNvSpPr/>
          <p:nvPr/>
        </p:nvSpPr>
        <p:spPr>
          <a:xfrm>
            <a:off x="0" y="0"/>
            <a:ext cx="9144000" cy="764704"/>
          </a:xfrm>
          <a:prstGeom prst="rect">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278" name="Google Shape;278;p12"/>
          <p:cNvSpPr/>
          <p:nvPr/>
        </p:nvSpPr>
        <p:spPr>
          <a:xfrm>
            <a:off x="120509" y="841358"/>
            <a:ext cx="5105941" cy="5688632"/>
          </a:xfrm>
          <a:prstGeom prst="rect">
            <a:avLst/>
          </a:prstGeom>
          <a:gradFill>
            <a:gsLst>
              <a:gs pos="0">
                <a:srgbClr val="0C294C"/>
              </a:gs>
              <a:gs pos="50000">
                <a:srgbClr val="133C6D"/>
              </a:gs>
              <a:gs pos="100000">
                <a:srgbClr val="174884"/>
              </a:gs>
            </a:gsLst>
            <a:lin ang="10800000" scaled="0"/>
          </a:gra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12"/>
          <p:cNvSpPr txBox="1"/>
          <p:nvPr/>
        </p:nvSpPr>
        <p:spPr>
          <a:xfrm>
            <a:off x="241654" y="1358132"/>
            <a:ext cx="4834402" cy="175805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lt1"/>
              </a:buClr>
              <a:buSzPts val="1800"/>
              <a:buFont typeface="Barlow Light"/>
              <a:buNone/>
            </a:pPr>
            <a:r>
              <a:rPr b="0" i="0" lang="en-US" sz="1800" u="none" cap="none" strike="noStrike">
                <a:solidFill>
                  <a:schemeClr val="lt1"/>
                </a:solidFill>
                <a:latin typeface="Barlow Light"/>
                <a:ea typeface="Barlow Light"/>
                <a:cs typeface="Barlow Light"/>
                <a:sym typeface="Barlow Light"/>
              </a:rPr>
              <a:t>An infrared (IR) sensor is an electronic device that measures and detects infrared radiation in its surrounding environment. </a:t>
            </a:r>
            <a:endParaRPr sz="1800">
              <a:solidFill>
                <a:schemeClr val="lt1"/>
              </a:solidFill>
              <a:latin typeface="Barlow Light"/>
              <a:ea typeface="Barlow Light"/>
              <a:cs typeface="Barlow Light"/>
              <a:sym typeface="Barlow Light"/>
            </a:endParaRPr>
          </a:p>
          <a:p>
            <a:pPr indent="457200" lvl="0" marL="0" marR="0" rtl="0" algn="just">
              <a:lnSpc>
                <a:spcPct val="100000"/>
              </a:lnSpc>
              <a:spcBef>
                <a:spcPts val="0"/>
              </a:spcBef>
              <a:spcAft>
                <a:spcPts val="0"/>
              </a:spcAft>
              <a:buClr>
                <a:schemeClr val="lt1"/>
              </a:buClr>
              <a:buSzPts val="1800"/>
              <a:buFont typeface="Barlow Light"/>
              <a:buNone/>
            </a:pPr>
            <a:r>
              <a:rPr lang="en-US" sz="1800">
                <a:solidFill>
                  <a:schemeClr val="lt1"/>
                </a:solidFill>
                <a:latin typeface="Barlow Light"/>
                <a:ea typeface="Barlow Light"/>
                <a:cs typeface="Barlow Light"/>
                <a:sym typeface="Barlow Light"/>
              </a:rPr>
              <a:t>T</a:t>
            </a:r>
            <a:r>
              <a:rPr b="0" i="0" lang="en-US" sz="1800" u="none" cap="none" strike="noStrike">
                <a:solidFill>
                  <a:schemeClr val="lt1"/>
                </a:solidFill>
                <a:latin typeface="Barlow Light"/>
                <a:ea typeface="Barlow Light"/>
                <a:cs typeface="Barlow Light"/>
                <a:sym typeface="Barlow Light"/>
              </a:rPr>
              <a:t>here are two types of infrared sensors: active and passive. </a:t>
            </a:r>
            <a:endParaRPr/>
          </a:p>
          <a:p>
            <a:pPr indent="0" lvl="0" marL="0" marR="0" rtl="0" algn="just">
              <a:lnSpc>
                <a:spcPct val="100000"/>
              </a:lnSpc>
              <a:spcBef>
                <a:spcPts val="0"/>
              </a:spcBef>
              <a:spcAft>
                <a:spcPts val="0"/>
              </a:spcAft>
              <a:buClr>
                <a:schemeClr val="dk1"/>
              </a:buClr>
              <a:buSzPts val="1800"/>
              <a:buFont typeface="Calibri"/>
              <a:buNone/>
            </a:pPr>
            <a:r>
              <a:t/>
            </a:r>
            <a:endParaRPr sz="1800">
              <a:solidFill>
                <a:schemeClr val="lt1"/>
              </a:solidFill>
              <a:latin typeface="Barlow Light"/>
              <a:ea typeface="Barlow Light"/>
              <a:cs typeface="Barlow Light"/>
              <a:sym typeface="Barlow Light"/>
            </a:endParaRPr>
          </a:p>
        </p:txBody>
      </p:sp>
      <p:sp>
        <p:nvSpPr>
          <p:cNvPr id="280" name="Google Shape;280;p12"/>
          <p:cNvSpPr txBox="1"/>
          <p:nvPr/>
        </p:nvSpPr>
        <p:spPr>
          <a:xfrm>
            <a:off x="323440" y="3396710"/>
            <a:ext cx="4536504" cy="24006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Barlow Light"/>
              <a:buNone/>
            </a:pPr>
            <a:r>
              <a:rPr b="1" i="0" lang="en-US" sz="2400" u="sng" cap="none" strike="noStrike">
                <a:solidFill>
                  <a:schemeClr val="lt1"/>
                </a:solidFill>
                <a:latin typeface="Barlow Light"/>
                <a:ea typeface="Barlow Light"/>
                <a:cs typeface="Barlow Light"/>
                <a:sym typeface="Barlow Light"/>
              </a:rPr>
              <a:t>Features</a:t>
            </a:r>
            <a:endParaRPr b="0" i="0" sz="2400" u="sng" cap="none" strike="noStrike">
              <a:solidFill>
                <a:schemeClr val="lt1"/>
              </a:solidFill>
              <a:latin typeface="Barlow Light"/>
              <a:ea typeface="Barlow Light"/>
              <a:cs typeface="Barlow Light"/>
              <a:sym typeface="Barlow Light"/>
            </a:endParaRPr>
          </a:p>
          <a:p>
            <a:pPr indent="0" lvl="0" marL="0" marR="0" rtl="0" algn="l">
              <a:lnSpc>
                <a:spcPct val="100000"/>
              </a:lnSpc>
              <a:spcBef>
                <a:spcPts val="0"/>
              </a:spcBef>
              <a:spcAft>
                <a:spcPts val="0"/>
              </a:spcAft>
              <a:buClr>
                <a:schemeClr val="dk1"/>
              </a:buClr>
              <a:buSzPts val="1800"/>
              <a:buFont typeface="Calibri"/>
              <a:buNone/>
            </a:pPr>
            <a:r>
              <a:t/>
            </a:r>
            <a:endParaRPr sz="1800">
              <a:solidFill>
                <a:schemeClr val="lt1"/>
              </a:solidFill>
              <a:latin typeface="Barlow Light"/>
              <a:ea typeface="Barlow Light"/>
              <a:cs typeface="Barlow Light"/>
              <a:sym typeface="Barlow Light"/>
            </a:endParaRPr>
          </a:p>
          <a:p>
            <a:pPr indent="-304800" lvl="0" marL="457200" marR="0" rtl="0" algn="l">
              <a:lnSpc>
                <a:spcPct val="100000"/>
              </a:lnSpc>
              <a:spcBef>
                <a:spcPts val="0"/>
              </a:spcBef>
              <a:spcAft>
                <a:spcPts val="0"/>
              </a:spcAft>
              <a:buClr>
                <a:schemeClr val="lt1"/>
              </a:buClr>
              <a:buSzPts val="1200"/>
              <a:buFont typeface="Barlow Light"/>
              <a:buChar char="●"/>
            </a:pPr>
            <a:r>
              <a:rPr lang="en-US" sz="1800">
                <a:solidFill>
                  <a:schemeClr val="lt1"/>
                </a:solidFill>
                <a:latin typeface="Barlow Light"/>
                <a:ea typeface="Barlow Light"/>
                <a:cs typeface="Barlow Light"/>
                <a:sym typeface="Barlow Light"/>
              </a:rPr>
              <a:t>5V DC Operating Voltage.</a:t>
            </a:r>
            <a:endParaRPr/>
          </a:p>
          <a:p>
            <a:pPr indent="-304800" lvl="0" marL="457200" marR="0" rtl="0" algn="l">
              <a:lnSpc>
                <a:spcPct val="100000"/>
              </a:lnSpc>
              <a:spcBef>
                <a:spcPts val="0"/>
              </a:spcBef>
              <a:spcAft>
                <a:spcPts val="0"/>
              </a:spcAft>
              <a:buClr>
                <a:schemeClr val="lt1"/>
              </a:buClr>
              <a:buSzPts val="1200"/>
              <a:buFont typeface="Barlow Light"/>
              <a:buChar char="●"/>
            </a:pPr>
            <a:r>
              <a:rPr lang="en-US" sz="1800">
                <a:solidFill>
                  <a:schemeClr val="lt1"/>
                </a:solidFill>
                <a:latin typeface="Barlow Light"/>
                <a:ea typeface="Barlow Light"/>
                <a:cs typeface="Barlow Light"/>
                <a:sym typeface="Barlow Light"/>
              </a:rPr>
              <a:t>I/O pins are 5V and 3.3V compliant. </a:t>
            </a:r>
            <a:endParaRPr/>
          </a:p>
          <a:p>
            <a:pPr indent="-304800" lvl="0" marL="457200" marR="0" rtl="0" algn="l">
              <a:lnSpc>
                <a:spcPct val="100000"/>
              </a:lnSpc>
              <a:spcBef>
                <a:spcPts val="0"/>
              </a:spcBef>
              <a:spcAft>
                <a:spcPts val="0"/>
              </a:spcAft>
              <a:buClr>
                <a:schemeClr val="lt1"/>
              </a:buClr>
              <a:buSzPts val="1200"/>
              <a:buFont typeface="Barlow Light"/>
              <a:buChar char="●"/>
            </a:pPr>
            <a:r>
              <a:rPr lang="en-US" sz="1800">
                <a:solidFill>
                  <a:schemeClr val="lt1"/>
                </a:solidFill>
                <a:latin typeface="Barlow Light"/>
                <a:ea typeface="Barlow Light"/>
                <a:cs typeface="Barlow Light"/>
                <a:sym typeface="Barlow Light"/>
              </a:rPr>
              <a:t>Range: Up to 20cm.</a:t>
            </a:r>
            <a:endParaRPr/>
          </a:p>
          <a:p>
            <a:pPr indent="-304800" lvl="0" marL="457200" marR="0" rtl="0" algn="l">
              <a:lnSpc>
                <a:spcPct val="100000"/>
              </a:lnSpc>
              <a:spcBef>
                <a:spcPts val="0"/>
              </a:spcBef>
              <a:spcAft>
                <a:spcPts val="0"/>
              </a:spcAft>
              <a:buClr>
                <a:schemeClr val="lt1"/>
              </a:buClr>
              <a:buSzPts val="1200"/>
              <a:buFont typeface="Barlow Light"/>
              <a:buChar char="●"/>
            </a:pPr>
            <a:r>
              <a:rPr lang="en-US" sz="1800">
                <a:solidFill>
                  <a:schemeClr val="lt1"/>
                </a:solidFill>
                <a:latin typeface="Barlow Light"/>
                <a:ea typeface="Barlow Light"/>
                <a:cs typeface="Barlow Light"/>
                <a:sym typeface="Barlow Light"/>
              </a:rPr>
              <a:t>Adjustable Sensing range.</a:t>
            </a:r>
            <a:endParaRPr/>
          </a:p>
          <a:p>
            <a:pPr indent="-304800" lvl="0" marL="457200" marR="0" rtl="0" algn="l">
              <a:lnSpc>
                <a:spcPct val="100000"/>
              </a:lnSpc>
              <a:spcBef>
                <a:spcPts val="0"/>
              </a:spcBef>
              <a:spcAft>
                <a:spcPts val="0"/>
              </a:spcAft>
              <a:buClr>
                <a:schemeClr val="lt1"/>
              </a:buClr>
              <a:buSzPts val="1200"/>
              <a:buFont typeface="Barlow Light"/>
              <a:buChar char="●"/>
            </a:pPr>
            <a:r>
              <a:rPr lang="en-US" sz="1800">
                <a:solidFill>
                  <a:schemeClr val="lt1"/>
                </a:solidFill>
                <a:latin typeface="Barlow Light"/>
                <a:ea typeface="Barlow Light"/>
                <a:cs typeface="Barlow Light"/>
                <a:sym typeface="Barlow Light"/>
              </a:rPr>
              <a:t>Built-in Ambient Light Sensor.</a:t>
            </a:r>
            <a:endParaRPr/>
          </a:p>
          <a:p>
            <a:pPr indent="0" lvl="0" marL="0" marR="0" rtl="0" algn="l">
              <a:spcBef>
                <a:spcPts val="0"/>
              </a:spcBef>
              <a:spcAft>
                <a:spcPts val="0"/>
              </a:spcAft>
              <a:buNone/>
            </a:pPr>
            <a:r>
              <a:t/>
            </a:r>
            <a:endParaRPr b="1" sz="1800" u="sng">
              <a:solidFill>
                <a:schemeClr val="lt1"/>
              </a:solidFill>
              <a:latin typeface="Barlow Light"/>
              <a:ea typeface="Barlow Light"/>
              <a:cs typeface="Barlow Light"/>
              <a:sym typeface="Barlow Light"/>
            </a:endParaRPr>
          </a:p>
        </p:txBody>
      </p:sp>
      <p:sp>
        <p:nvSpPr>
          <p:cNvPr id="281" name="Google Shape;281;p12"/>
          <p:cNvSpPr txBox="1"/>
          <p:nvPr/>
        </p:nvSpPr>
        <p:spPr>
          <a:xfrm>
            <a:off x="120509" y="-77254"/>
            <a:ext cx="7776864" cy="71188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000"/>
              <a:buFont typeface="Miriam Libre"/>
              <a:buNone/>
            </a:pPr>
            <a:r>
              <a:rPr b="1" i="0" lang="en-US" sz="2800" u="none" cap="none" strike="noStrike">
                <a:solidFill>
                  <a:schemeClr val="lt1"/>
                </a:solidFill>
                <a:latin typeface="Barlow Light"/>
                <a:ea typeface="Barlow Light"/>
                <a:cs typeface="Barlow Light"/>
                <a:sym typeface="Barlow Light"/>
              </a:rPr>
              <a:t>IR Proximity Detector (InfraRed Detector)</a:t>
            </a:r>
            <a:endParaRPr/>
          </a:p>
        </p:txBody>
      </p:sp>
      <p:pic>
        <p:nvPicPr>
          <p:cNvPr id="282" name="Google Shape;282;p12"/>
          <p:cNvPicPr preferRelativeResize="0"/>
          <p:nvPr/>
        </p:nvPicPr>
        <p:blipFill rotWithShape="1">
          <a:blip r:embed="rId3">
            <a:alphaModFix/>
          </a:blip>
          <a:srcRect b="0" l="0" r="0" t="0"/>
          <a:stretch/>
        </p:blipFill>
        <p:spPr>
          <a:xfrm>
            <a:off x="5433133" y="841359"/>
            <a:ext cx="3639846" cy="56886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3"/>
          <p:cNvSpPr/>
          <p:nvPr/>
        </p:nvSpPr>
        <p:spPr>
          <a:xfrm>
            <a:off x="0" y="0"/>
            <a:ext cx="9144000" cy="764704"/>
          </a:xfrm>
          <a:prstGeom prst="rect">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288" name="Google Shape;288;p13"/>
          <p:cNvSpPr/>
          <p:nvPr/>
        </p:nvSpPr>
        <p:spPr>
          <a:xfrm>
            <a:off x="120509" y="841358"/>
            <a:ext cx="5105941" cy="5688632"/>
          </a:xfrm>
          <a:prstGeom prst="rect">
            <a:avLst/>
          </a:prstGeom>
          <a:gradFill>
            <a:gsLst>
              <a:gs pos="0">
                <a:srgbClr val="0C294C"/>
              </a:gs>
              <a:gs pos="50000">
                <a:srgbClr val="133C6D"/>
              </a:gs>
              <a:gs pos="100000">
                <a:srgbClr val="174884"/>
              </a:gs>
            </a:gsLst>
            <a:lin ang="10800000" scaled="0"/>
          </a:gra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13"/>
          <p:cNvSpPr txBox="1"/>
          <p:nvPr/>
        </p:nvSpPr>
        <p:spPr>
          <a:xfrm>
            <a:off x="230803" y="-53694"/>
            <a:ext cx="7776864" cy="71188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000"/>
              <a:buFont typeface="Miriam Libre"/>
              <a:buNone/>
            </a:pPr>
            <a:r>
              <a:rPr b="1" i="0" lang="en-US" sz="3200" u="none" cap="none" strike="noStrike">
                <a:solidFill>
                  <a:schemeClr val="lt1"/>
                </a:solidFill>
                <a:latin typeface="Barlow Light"/>
                <a:ea typeface="Barlow Light"/>
                <a:cs typeface="Barlow Light"/>
                <a:sym typeface="Barlow Light"/>
              </a:rPr>
              <a:t>LCD Display(16</a:t>
            </a:r>
            <a:r>
              <a:rPr b="1" lang="en-US" sz="3200">
                <a:solidFill>
                  <a:schemeClr val="lt1"/>
                </a:solidFill>
                <a:latin typeface="Barlow Light"/>
                <a:ea typeface="Barlow Light"/>
                <a:cs typeface="Barlow Light"/>
                <a:sym typeface="Barlow Light"/>
              </a:rPr>
              <a:t>x</a:t>
            </a:r>
            <a:r>
              <a:rPr b="1" i="0" lang="en-US" sz="3200" u="none" cap="none" strike="noStrike">
                <a:solidFill>
                  <a:schemeClr val="lt1"/>
                </a:solidFill>
                <a:latin typeface="Barlow Light"/>
                <a:ea typeface="Barlow Light"/>
                <a:cs typeface="Barlow Light"/>
                <a:sym typeface="Barlow Light"/>
              </a:rPr>
              <a:t>2)</a:t>
            </a:r>
            <a:endParaRPr sz="2400">
              <a:solidFill>
                <a:schemeClr val="lt1"/>
              </a:solidFill>
              <a:latin typeface="Calibri"/>
              <a:ea typeface="Calibri"/>
              <a:cs typeface="Calibri"/>
              <a:sym typeface="Calibri"/>
            </a:endParaRPr>
          </a:p>
        </p:txBody>
      </p:sp>
      <p:sp>
        <p:nvSpPr>
          <p:cNvPr id="290" name="Google Shape;290;p13"/>
          <p:cNvSpPr txBox="1"/>
          <p:nvPr/>
        </p:nvSpPr>
        <p:spPr>
          <a:xfrm>
            <a:off x="333526" y="946477"/>
            <a:ext cx="4679905" cy="5478393"/>
          </a:xfrm>
          <a:prstGeom prst="rect">
            <a:avLst/>
          </a:prstGeom>
          <a:noFill/>
          <a:ln>
            <a:noFill/>
          </a:ln>
        </p:spPr>
        <p:txBody>
          <a:bodyPr anchorCtr="0" anchor="t" bIns="91425" lIns="91425" spcFirstLastPara="1" rIns="91425" wrap="square" tIns="91425">
            <a:spAutoFit/>
          </a:bodyPr>
          <a:lstStyle/>
          <a:p>
            <a:pPr indent="457200" lvl="0" marL="0" marR="45085" rtl="0" algn="just">
              <a:lnSpc>
                <a:spcPct val="150000"/>
              </a:lnSpc>
              <a:spcBef>
                <a:spcPts val="360"/>
              </a:spcBef>
              <a:spcAft>
                <a:spcPts val="0"/>
              </a:spcAft>
              <a:buClr>
                <a:schemeClr val="lt1"/>
              </a:buClr>
              <a:buSzPts val="1800"/>
              <a:buFont typeface="Barlow Light"/>
              <a:buNone/>
            </a:pPr>
            <a:r>
              <a:rPr lang="en-US" sz="1800">
                <a:solidFill>
                  <a:schemeClr val="lt1"/>
                </a:solidFill>
                <a:latin typeface="Barlow Light"/>
                <a:ea typeface="Barlow Light"/>
                <a:cs typeface="Barlow Light"/>
                <a:sym typeface="Barlow Light"/>
              </a:rPr>
              <a:t>A liquid crystal display (LCD) is a thin, flat display device made up of any number of color or monochrome pixels arrayed in front of a light source or reflector. </a:t>
            </a:r>
            <a:endParaRPr sz="1800">
              <a:solidFill>
                <a:schemeClr val="lt1"/>
              </a:solidFill>
              <a:latin typeface="Barlow Light"/>
              <a:ea typeface="Barlow Light"/>
              <a:cs typeface="Barlow Light"/>
              <a:sym typeface="Barlow Light"/>
            </a:endParaRPr>
          </a:p>
          <a:p>
            <a:pPr indent="457200" lvl="0" marL="0" marR="45085" rtl="0" algn="just">
              <a:lnSpc>
                <a:spcPct val="150000"/>
              </a:lnSpc>
              <a:spcBef>
                <a:spcPts val="1000"/>
              </a:spcBef>
              <a:spcAft>
                <a:spcPts val="0"/>
              </a:spcAft>
              <a:buClr>
                <a:schemeClr val="lt1"/>
              </a:buClr>
              <a:buSzPts val="1800"/>
              <a:buFont typeface="Barlow Light"/>
              <a:buNone/>
            </a:pPr>
            <a:r>
              <a:rPr lang="en-US" sz="1800">
                <a:solidFill>
                  <a:schemeClr val="lt1"/>
                </a:solidFill>
                <a:latin typeface="Barlow Light"/>
                <a:ea typeface="Barlow Light"/>
                <a:cs typeface="Barlow Light"/>
                <a:sym typeface="Barlow Light"/>
              </a:rPr>
              <a:t>By connecting I2C connector, We need to connect 4 pins instead of 12 pins.</a:t>
            </a:r>
            <a:endParaRPr sz="1800">
              <a:solidFill>
                <a:schemeClr val="lt1"/>
              </a:solidFill>
              <a:latin typeface="Barlow Light"/>
              <a:ea typeface="Barlow Light"/>
              <a:cs typeface="Barlow Light"/>
              <a:sym typeface="Barlow Light"/>
            </a:endParaRPr>
          </a:p>
          <a:p>
            <a:pPr indent="0" lvl="0" marL="0" marR="0" rtl="0" algn="l">
              <a:spcBef>
                <a:spcPts val="1000"/>
              </a:spcBef>
              <a:spcAft>
                <a:spcPts val="0"/>
              </a:spcAft>
              <a:buClr>
                <a:schemeClr val="dk1"/>
              </a:buClr>
              <a:buSzPts val="1800"/>
              <a:buFont typeface="Calibri"/>
              <a:buNone/>
            </a:pPr>
            <a:r>
              <a:t/>
            </a:r>
            <a:endParaRPr sz="1800">
              <a:solidFill>
                <a:schemeClr val="lt1"/>
              </a:solidFill>
              <a:latin typeface="Barlow Light"/>
              <a:ea typeface="Barlow Light"/>
              <a:cs typeface="Barlow Light"/>
              <a:sym typeface="Barlow Light"/>
            </a:endParaRPr>
          </a:p>
          <a:p>
            <a:pPr indent="0" lvl="0" marL="0" marR="0" rtl="0" algn="l">
              <a:spcBef>
                <a:spcPts val="0"/>
              </a:spcBef>
              <a:spcAft>
                <a:spcPts val="0"/>
              </a:spcAft>
              <a:buClr>
                <a:schemeClr val="lt1"/>
              </a:buClr>
              <a:buSzPts val="2000"/>
              <a:buFont typeface="Barlow Light"/>
              <a:buNone/>
            </a:pPr>
            <a:r>
              <a:rPr lang="en-US" sz="2000" u="sng">
                <a:solidFill>
                  <a:schemeClr val="lt1"/>
                </a:solidFill>
                <a:latin typeface="Barlow Light"/>
                <a:ea typeface="Barlow Light"/>
                <a:cs typeface="Barlow Light"/>
                <a:sym typeface="Barlow Light"/>
              </a:rPr>
              <a:t>Features</a:t>
            </a:r>
            <a:endParaRPr sz="2000" u="sng">
              <a:solidFill>
                <a:schemeClr val="lt1"/>
              </a:solidFill>
              <a:latin typeface="Barlow Light"/>
              <a:ea typeface="Barlow Light"/>
              <a:cs typeface="Barlow Light"/>
              <a:sym typeface="Barlow Light"/>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Barlow Light"/>
              <a:ea typeface="Barlow Light"/>
              <a:cs typeface="Barlow Light"/>
              <a:sym typeface="Barlow Light"/>
            </a:endParaRPr>
          </a:p>
          <a:p>
            <a:pPr indent="-304800" lvl="0" marL="457200" marR="0" rtl="0" algn="l">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Operating voltage is 4.7V-5.3V.</a:t>
            </a:r>
            <a:endParaRPr sz="1800">
              <a:solidFill>
                <a:schemeClr val="lt1"/>
              </a:solidFill>
              <a:latin typeface="Barlow Light"/>
              <a:ea typeface="Barlow Light"/>
              <a:cs typeface="Barlow Light"/>
              <a:sym typeface="Barlow Light"/>
            </a:endParaRPr>
          </a:p>
          <a:p>
            <a:pPr indent="-304800" lvl="0" marL="457200" marR="0" rtl="0" algn="l">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It has 2 rows.</a:t>
            </a:r>
            <a:endParaRPr sz="1800">
              <a:solidFill>
                <a:schemeClr val="lt1"/>
              </a:solidFill>
              <a:latin typeface="Barlow Light"/>
              <a:ea typeface="Barlow Light"/>
              <a:cs typeface="Barlow Light"/>
              <a:sym typeface="Barlow Light"/>
            </a:endParaRPr>
          </a:p>
          <a:p>
            <a:pPr indent="-304800" lvl="0" marL="457200" marR="0" rtl="0" algn="l">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Each row can produce 16 characters.</a:t>
            </a:r>
            <a:endParaRPr sz="1800">
              <a:solidFill>
                <a:schemeClr val="lt1"/>
              </a:solidFill>
              <a:latin typeface="Barlow Light"/>
              <a:ea typeface="Barlow Light"/>
              <a:cs typeface="Barlow Light"/>
              <a:sym typeface="Barlow Light"/>
            </a:endParaRPr>
          </a:p>
          <a:p>
            <a:pPr indent="-304800" lvl="0" marL="457200" marR="0" rtl="0" algn="l">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Every character can be built with a 5x8 pixel box.</a:t>
            </a:r>
            <a:endParaRPr sz="1800">
              <a:solidFill>
                <a:schemeClr val="lt1"/>
              </a:solidFill>
              <a:latin typeface="Barlow Light"/>
              <a:ea typeface="Barlow Light"/>
              <a:cs typeface="Barlow Light"/>
              <a:sym typeface="Barlow Light"/>
            </a:endParaRPr>
          </a:p>
          <a:p>
            <a:pPr indent="-304800" lvl="0" marL="457200" marR="0" rtl="0" algn="l">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Has Blue &amp; Green Backlight.</a:t>
            </a:r>
            <a:endParaRPr sz="1800">
              <a:solidFill>
                <a:schemeClr val="lt1"/>
              </a:solidFill>
              <a:latin typeface="Barlow Light"/>
              <a:ea typeface="Barlow Light"/>
              <a:cs typeface="Barlow Light"/>
              <a:sym typeface="Barlow Light"/>
            </a:endParaRPr>
          </a:p>
        </p:txBody>
      </p:sp>
      <p:pic>
        <p:nvPicPr>
          <p:cNvPr id="291" name="Google Shape;291;p13"/>
          <p:cNvPicPr preferRelativeResize="0"/>
          <p:nvPr/>
        </p:nvPicPr>
        <p:blipFill rotWithShape="1">
          <a:blip r:embed="rId3">
            <a:alphaModFix/>
          </a:blip>
          <a:srcRect b="0" l="0" r="0" t="0"/>
          <a:stretch/>
        </p:blipFill>
        <p:spPr>
          <a:xfrm rot="5400000">
            <a:off x="4657564" y="2263314"/>
            <a:ext cx="4680521" cy="26914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4"/>
          <p:cNvSpPr/>
          <p:nvPr/>
        </p:nvSpPr>
        <p:spPr>
          <a:xfrm>
            <a:off x="0" y="0"/>
            <a:ext cx="9144000" cy="764704"/>
          </a:xfrm>
          <a:prstGeom prst="rect">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297" name="Google Shape;297;p14"/>
          <p:cNvSpPr/>
          <p:nvPr/>
        </p:nvSpPr>
        <p:spPr>
          <a:xfrm>
            <a:off x="120509" y="841358"/>
            <a:ext cx="5105941" cy="5688632"/>
          </a:xfrm>
          <a:prstGeom prst="rect">
            <a:avLst/>
          </a:prstGeom>
          <a:gradFill>
            <a:gsLst>
              <a:gs pos="0">
                <a:srgbClr val="0C294C"/>
              </a:gs>
              <a:gs pos="50000">
                <a:srgbClr val="133C6D"/>
              </a:gs>
              <a:gs pos="100000">
                <a:srgbClr val="174884"/>
              </a:gs>
            </a:gsLst>
            <a:lin ang="10800000" scaled="0"/>
          </a:gra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4"/>
          <p:cNvSpPr txBox="1"/>
          <p:nvPr/>
        </p:nvSpPr>
        <p:spPr>
          <a:xfrm>
            <a:off x="0" y="-76654"/>
            <a:ext cx="7776864" cy="711880"/>
          </a:xfrm>
          <a:prstGeom prst="rect">
            <a:avLst/>
          </a:prstGeom>
          <a:noFill/>
          <a:ln>
            <a:noFill/>
          </a:ln>
        </p:spPr>
        <p:txBody>
          <a:bodyPr anchorCtr="0" anchor="b" bIns="91425" lIns="91425" spcFirstLastPara="1" rIns="91425" wrap="square" tIns="91425">
            <a:noAutofit/>
          </a:bodyPr>
          <a:lstStyle/>
          <a:p>
            <a:pPr indent="0" lvl="0" marL="101600" marR="0" rtl="0" algn="ctr">
              <a:lnSpc>
                <a:spcPct val="100000"/>
              </a:lnSpc>
              <a:spcBef>
                <a:spcPts val="0"/>
              </a:spcBef>
              <a:spcAft>
                <a:spcPts val="0"/>
              </a:spcAft>
              <a:buNone/>
            </a:pPr>
            <a:r>
              <a:rPr b="1" i="0" lang="en-US" sz="3200" u="none" cap="none" strike="noStrike">
                <a:solidFill>
                  <a:schemeClr val="lt1"/>
                </a:solidFill>
                <a:latin typeface="Barlow Light"/>
                <a:ea typeface="Barlow Light"/>
                <a:cs typeface="Barlow Light"/>
                <a:sym typeface="Barlow Light"/>
              </a:rPr>
              <a:t>Relay</a:t>
            </a:r>
            <a:endParaRPr b="1" i="0" sz="3200" u="none" cap="none" strike="noStrike">
              <a:solidFill>
                <a:schemeClr val="lt1"/>
              </a:solidFill>
              <a:latin typeface="Barlow Light"/>
              <a:ea typeface="Barlow Light"/>
              <a:cs typeface="Barlow Light"/>
              <a:sym typeface="Barlow Light"/>
            </a:endParaRPr>
          </a:p>
        </p:txBody>
      </p:sp>
      <p:sp>
        <p:nvSpPr>
          <p:cNvPr id="299" name="Google Shape;299;p14"/>
          <p:cNvSpPr txBox="1"/>
          <p:nvPr/>
        </p:nvSpPr>
        <p:spPr>
          <a:xfrm>
            <a:off x="286484" y="1196752"/>
            <a:ext cx="4773989" cy="5524559"/>
          </a:xfrm>
          <a:prstGeom prst="rect">
            <a:avLst/>
          </a:prstGeom>
          <a:noFill/>
          <a:ln>
            <a:noFill/>
          </a:ln>
        </p:spPr>
        <p:txBody>
          <a:bodyPr anchorCtr="0" anchor="t" bIns="91425" lIns="91425" spcFirstLastPara="1" rIns="91425" wrap="square" tIns="91425">
            <a:spAutoFit/>
          </a:bodyPr>
          <a:lstStyle/>
          <a:p>
            <a:pPr indent="457200" lvl="0" marL="0" marR="0" rtl="0" algn="just">
              <a:spcBef>
                <a:spcPts val="600"/>
              </a:spcBef>
              <a:spcAft>
                <a:spcPts val="0"/>
              </a:spcAft>
              <a:buClr>
                <a:schemeClr val="dk1"/>
              </a:buClr>
              <a:buSzPts val="1800"/>
              <a:buFont typeface="Arial"/>
              <a:buNone/>
            </a:pPr>
            <a:r>
              <a:rPr lang="en-US" sz="1800">
                <a:solidFill>
                  <a:schemeClr val="lt1"/>
                </a:solidFill>
                <a:latin typeface="Barlow Light"/>
                <a:ea typeface="Barlow Light"/>
                <a:cs typeface="Barlow Light"/>
                <a:sym typeface="Barlow Light"/>
              </a:rPr>
              <a:t>A relay is an electrically operated switch. Relays allow one circuit to switch a second circuit which can be completely separate from the first.</a:t>
            </a:r>
            <a:endParaRPr sz="1800">
              <a:solidFill>
                <a:schemeClr val="lt1"/>
              </a:solidFill>
              <a:latin typeface="Barlow Light"/>
              <a:ea typeface="Barlow Light"/>
              <a:cs typeface="Barlow Light"/>
              <a:sym typeface="Barlow Light"/>
            </a:endParaRPr>
          </a:p>
          <a:p>
            <a:pPr indent="457200" lvl="0" marL="0" marR="0" rtl="0" algn="just">
              <a:spcBef>
                <a:spcPts val="600"/>
              </a:spcBef>
              <a:spcAft>
                <a:spcPts val="0"/>
              </a:spcAft>
              <a:buClr>
                <a:schemeClr val="lt1"/>
              </a:buClr>
              <a:buSzPts val="1800"/>
              <a:buFont typeface="Barlow Light"/>
              <a:buNone/>
            </a:pPr>
            <a:r>
              <a:rPr lang="en-US" sz="1800">
                <a:solidFill>
                  <a:schemeClr val="lt1"/>
                </a:solidFill>
                <a:latin typeface="Barlow Light"/>
                <a:ea typeface="Barlow Light"/>
                <a:cs typeface="Barlow Light"/>
                <a:sym typeface="Barlow Light"/>
              </a:rPr>
              <a:t>It is a bridge between arduino and high voltage device.</a:t>
            </a:r>
            <a:endParaRPr/>
          </a:p>
          <a:p>
            <a:pPr indent="457200" lvl="0" marL="0" marR="0" rtl="0" algn="just">
              <a:spcBef>
                <a:spcPts val="600"/>
              </a:spcBef>
              <a:spcAft>
                <a:spcPts val="0"/>
              </a:spcAft>
              <a:buClr>
                <a:schemeClr val="dk1"/>
              </a:buClr>
              <a:buSzPts val="1800"/>
              <a:buFont typeface="Calibri"/>
              <a:buNone/>
            </a:pPr>
            <a:r>
              <a:t/>
            </a:r>
            <a:endParaRPr sz="1800">
              <a:solidFill>
                <a:schemeClr val="lt1"/>
              </a:solidFill>
              <a:latin typeface="Barlow Light"/>
              <a:ea typeface="Barlow Light"/>
              <a:cs typeface="Barlow Light"/>
              <a:sym typeface="Barlow Light"/>
            </a:endParaRPr>
          </a:p>
          <a:p>
            <a:pPr indent="457200" lvl="0" marL="0" marR="0" rtl="0" algn="just">
              <a:spcBef>
                <a:spcPts val="600"/>
              </a:spcBef>
              <a:spcAft>
                <a:spcPts val="0"/>
              </a:spcAft>
              <a:buClr>
                <a:schemeClr val="dk1"/>
              </a:buClr>
              <a:buSzPts val="1800"/>
              <a:buFont typeface="Calibri"/>
              <a:buNone/>
            </a:pPr>
            <a:r>
              <a:t/>
            </a:r>
            <a:endParaRPr sz="1800">
              <a:solidFill>
                <a:schemeClr val="lt1"/>
              </a:solidFill>
              <a:latin typeface="Barlow Light"/>
              <a:ea typeface="Barlow Light"/>
              <a:cs typeface="Barlow Light"/>
              <a:sym typeface="Barlow Light"/>
            </a:endParaRPr>
          </a:p>
          <a:p>
            <a:pPr indent="0" lvl="0" marL="0" marR="0" rtl="0" algn="just">
              <a:spcBef>
                <a:spcPts val="600"/>
              </a:spcBef>
              <a:spcAft>
                <a:spcPts val="0"/>
              </a:spcAft>
              <a:buClr>
                <a:schemeClr val="lt1"/>
              </a:buClr>
              <a:buSzPts val="2000"/>
              <a:buFont typeface="Barlow Light"/>
              <a:buNone/>
            </a:pPr>
            <a:r>
              <a:rPr lang="en-US" sz="2000" u="sng">
                <a:solidFill>
                  <a:schemeClr val="lt1"/>
                </a:solidFill>
                <a:latin typeface="Barlow Light"/>
                <a:ea typeface="Barlow Light"/>
                <a:cs typeface="Barlow Light"/>
                <a:sym typeface="Barlow Light"/>
              </a:rPr>
              <a:t>Pins</a:t>
            </a:r>
            <a:endParaRPr sz="2000" u="sng">
              <a:solidFill>
                <a:schemeClr val="lt1"/>
              </a:solidFill>
              <a:latin typeface="Barlow Light"/>
              <a:ea typeface="Barlow Light"/>
              <a:cs typeface="Barlow Light"/>
              <a:sym typeface="Barlow Light"/>
            </a:endParaRPr>
          </a:p>
          <a:p>
            <a:pPr indent="-304800" lvl="0" marL="457200" marR="0" rtl="0" algn="just">
              <a:spcBef>
                <a:spcPts val="60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COM  (common)</a:t>
            </a:r>
            <a:endParaRPr sz="1800">
              <a:solidFill>
                <a:schemeClr val="lt1"/>
              </a:solidFill>
              <a:latin typeface="Barlow Light"/>
              <a:ea typeface="Barlow Light"/>
              <a:cs typeface="Barlow Light"/>
              <a:sym typeface="Barlow Light"/>
            </a:endParaRPr>
          </a:p>
          <a:p>
            <a:pPr indent="-304800" lvl="0" marL="457200" marR="0" rtl="0" algn="just">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NC (normally closed)</a:t>
            </a:r>
            <a:endParaRPr sz="1800">
              <a:solidFill>
                <a:schemeClr val="lt1"/>
              </a:solidFill>
              <a:latin typeface="Barlow Light"/>
              <a:ea typeface="Barlow Light"/>
              <a:cs typeface="Barlow Light"/>
              <a:sym typeface="Barlow Light"/>
            </a:endParaRPr>
          </a:p>
          <a:p>
            <a:pPr indent="-304800" lvl="0" marL="457200" marR="0" rtl="0" algn="just">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NO (normally open)</a:t>
            </a:r>
            <a:endParaRPr sz="1800">
              <a:solidFill>
                <a:schemeClr val="lt1"/>
              </a:solidFill>
              <a:latin typeface="Barlow Light"/>
              <a:ea typeface="Barlow Light"/>
              <a:cs typeface="Barlow Light"/>
              <a:sym typeface="Barlow Light"/>
            </a:endParaRPr>
          </a:p>
          <a:p>
            <a:pPr indent="-304800" lvl="0" marL="457200" marR="0" rtl="0" algn="just">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VCC</a:t>
            </a:r>
            <a:endParaRPr sz="1800">
              <a:solidFill>
                <a:schemeClr val="lt1"/>
              </a:solidFill>
              <a:latin typeface="Barlow Light"/>
              <a:ea typeface="Barlow Light"/>
              <a:cs typeface="Barlow Light"/>
              <a:sym typeface="Barlow Light"/>
            </a:endParaRPr>
          </a:p>
          <a:p>
            <a:pPr indent="-304800" lvl="0" marL="457200" marR="0" rtl="0" algn="just">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GND</a:t>
            </a:r>
            <a:endParaRPr sz="1800">
              <a:solidFill>
                <a:schemeClr val="lt1"/>
              </a:solidFill>
              <a:latin typeface="Barlow Light"/>
              <a:ea typeface="Barlow Light"/>
              <a:cs typeface="Barlow Light"/>
              <a:sym typeface="Barlow Light"/>
            </a:endParaRPr>
          </a:p>
          <a:p>
            <a:pPr indent="-304800" lvl="0" marL="457200" marR="0" rtl="0" algn="just">
              <a:spcBef>
                <a:spcPts val="0"/>
              </a:spcBef>
              <a:spcAft>
                <a:spcPts val="0"/>
              </a:spcAft>
              <a:buClr>
                <a:schemeClr val="dk1"/>
              </a:buClr>
              <a:buSzPts val="1200"/>
              <a:buFont typeface="Barlow Light"/>
              <a:buChar char="●"/>
            </a:pPr>
            <a:r>
              <a:rPr lang="en-US" sz="1800">
                <a:solidFill>
                  <a:schemeClr val="lt1"/>
                </a:solidFill>
                <a:latin typeface="Barlow Light"/>
                <a:ea typeface="Barlow Light"/>
                <a:cs typeface="Barlow Light"/>
                <a:sym typeface="Barlow Light"/>
              </a:rPr>
              <a:t>Input</a:t>
            </a:r>
            <a:endParaRPr sz="1800">
              <a:solidFill>
                <a:schemeClr val="lt1"/>
              </a:solidFill>
              <a:latin typeface="Barlow Light"/>
              <a:ea typeface="Barlow Light"/>
              <a:cs typeface="Barlow Light"/>
              <a:sym typeface="Barlow Light"/>
            </a:endParaRPr>
          </a:p>
          <a:p>
            <a:pPr indent="0" lvl="0" marL="0" marR="0" rtl="0" algn="just">
              <a:spcBef>
                <a:spcPts val="600"/>
              </a:spcBef>
              <a:spcAft>
                <a:spcPts val="0"/>
              </a:spcAft>
              <a:buClr>
                <a:schemeClr val="dk1"/>
              </a:buClr>
              <a:buSzPts val="1800"/>
              <a:buFont typeface="Arial"/>
              <a:buNone/>
            </a:pPr>
            <a:r>
              <a:t/>
            </a:r>
            <a:endParaRPr sz="2000">
              <a:solidFill>
                <a:schemeClr val="lt1"/>
              </a:solidFill>
              <a:latin typeface="Barlow Light"/>
              <a:ea typeface="Barlow Light"/>
              <a:cs typeface="Barlow Light"/>
              <a:sym typeface="Barlow Light"/>
            </a:endParaRPr>
          </a:p>
          <a:p>
            <a:pPr indent="0" lvl="0" marL="0" marR="0" rtl="0" algn="l">
              <a:spcBef>
                <a:spcPts val="0"/>
              </a:spcBef>
              <a:spcAft>
                <a:spcPts val="0"/>
              </a:spcAft>
              <a:buClr>
                <a:schemeClr val="dk1"/>
              </a:buClr>
              <a:buSzPts val="2000"/>
              <a:buFont typeface="Calibri"/>
              <a:buNone/>
            </a:pPr>
            <a:r>
              <a:t/>
            </a:r>
            <a:endParaRPr sz="2000">
              <a:solidFill>
                <a:schemeClr val="lt1"/>
              </a:solidFill>
              <a:latin typeface="Barlow Light"/>
              <a:ea typeface="Barlow Light"/>
              <a:cs typeface="Barlow Light"/>
              <a:sym typeface="Barlow Light"/>
            </a:endParaRPr>
          </a:p>
        </p:txBody>
      </p:sp>
      <p:pic>
        <p:nvPicPr>
          <p:cNvPr id="300" name="Google Shape;300;p14"/>
          <p:cNvPicPr preferRelativeResize="0"/>
          <p:nvPr/>
        </p:nvPicPr>
        <p:blipFill rotWithShape="1">
          <a:blip r:embed="rId3">
            <a:alphaModFix/>
          </a:blip>
          <a:srcRect b="0" l="0" r="0" t="0"/>
          <a:stretch/>
        </p:blipFill>
        <p:spPr>
          <a:xfrm>
            <a:off x="6012160" y="2195623"/>
            <a:ext cx="2619375" cy="24667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5"/>
          <p:cNvSpPr/>
          <p:nvPr/>
        </p:nvSpPr>
        <p:spPr>
          <a:xfrm>
            <a:off x="0" y="0"/>
            <a:ext cx="9144000" cy="764704"/>
          </a:xfrm>
          <a:prstGeom prst="rect">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06" name="Google Shape;306;p15"/>
          <p:cNvSpPr/>
          <p:nvPr/>
        </p:nvSpPr>
        <p:spPr>
          <a:xfrm>
            <a:off x="120509" y="841358"/>
            <a:ext cx="5105941" cy="5688632"/>
          </a:xfrm>
          <a:prstGeom prst="rect">
            <a:avLst/>
          </a:prstGeom>
          <a:gradFill>
            <a:gsLst>
              <a:gs pos="0">
                <a:srgbClr val="0C294C"/>
              </a:gs>
              <a:gs pos="50000">
                <a:srgbClr val="133C6D"/>
              </a:gs>
              <a:gs pos="100000">
                <a:srgbClr val="174884"/>
              </a:gs>
            </a:gsLst>
            <a:lin ang="10800000" scaled="0"/>
          </a:gra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5"/>
          <p:cNvSpPr txBox="1"/>
          <p:nvPr/>
        </p:nvSpPr>
        <p:spPr>
          <a:xfrm>
            <a:off x="467544" y="0"/>
            <a:ext cx="7776864" cy="711880"/>
          </a:xfrm>
          <a:prstGeom prst="rect">
            <a:avLst/>
          </a:prstGeom>
          <a:noFill/>
          <a:ln>
            <a:noFill/>
          </a:ln>
        </p:spPr>
        <p:txBody>
          <a:bodyPr anchorCtr="0" anchor="b" bIns="91425" lIns="91425" spcFirstLastPara="1" rIns="91425" wrap="square" tIns="91425">
            <a:noAutofit/>
          </a:bodyPr>
          <a:lstStyle/>
          <a:p>
            <a:pPr indent="0" lvl="0" marL="0" marR="0" rtl="0" algn="ctr">
              <a:spcBef>
                <a:spcPts val="0"/>
              </a:spcBef>
              <a:spcAft>
                <a:spcPts val="0"/>
              </a:spcAft>
              <a:buClr>
                <a:schemeClr val="lt1"/>
              </a:buClr>
              <a:buSzPts val="3200"/>
              <a:buFont typeface="Barlow Light"/>
              <a:buNone/>
            </a:pPr>
            <a:r>
              <a:rPr b="1" lang="en-US" sz="3200">
                <a:solidFill>
                  <a:schemeClr val="lt1"/>
                </a:solidFill>
                <a:latin typeface="Barlow Light"/>
                <a:ea typeface="Barlow Light"/>
                <a:cs typeface="Barlow Light"/>
                <a:sym typeface="Barlow Light"/>
              </a:rPr>
              <a:t>Buzzer</a:t>
            </a:r>
            <a:endParaRPr/>
          </a:p>
        </p:txBody>
      </p:sp>
      <p:sp>
        <p:nvSpPr>
          <p:cNvPr id="308" name="Google Shape;308;p15"/>
          <p:cNvSpPr txBox="1"/>
          <p:nvPr/>
        </p:nvSpPr>
        <p:spPr>
          <a:xfrm>
            <a:off x="368715" y="1268761"/>
            <a:ext cx="4707341" cy="5396319"/>
          </a:xfrm>
          <a:prstGeom prst="rect">
            <a:avLst/>
          </a:prstGeom>
          <a:noFill/>
          <a:ln>
            <a:noFill/>
          </a:ln>
        </p:spPr>
        <p:txBody>
          <a:bodyPr anchorCtr="0" anchor="t" bIns="91425" lIns="91425" spcFirstLastPara="1" rIns="91425" wrap="square" tIns="91425">
            <a:spAutoFit/>
          </a:bodyPr>
          <a:lstStyle/>
          <a:p>
            <a:pPr indent="457200" lvl="0" marL="0" marR="0" rtl="0" algn="l">
              <a:lnSpc>
                <a:spcPct val="150000"/>
              </a:lnSpc>
              <a:spcBef>
                <a:spcPts val="0"/>
              </a:spcBef>
              <a:spcAft>
                <a:spcPts val="0"/>
              </a:spcAft>
              <a:buClr>
                <a:schemeClr val="lt1"/>
              </a:buClr>
              <a:buSzPts val="1800"/>
              <a:buFont typeface="Barlow Light"/>
              <a:buNone/>
            </a:pPr>
            <a:r>
              <a:rPr lang="en-US" sz="1800">
                <a:solidFill>
                  <a:schemeClr val="lt1"/>
                </a:solidFill>
                <a:latin typeface="Barlow Light"/>
                <a:ea typeface="Barlow Light"/>
                <a:cs typeface="Barlow Light"/>
                <a:sym typeface="Barlow Light"/>
              </a:rPr>
              <a:t>An arduino buzzer is also called a piezo buzzer. It is basically a tiny speaker that you can connect directly to an Arduino. </a:t>
            </a:r>
            <a:endParaRPr sz="1800">
              <a:solidFill>
                <a:schemeClr val="lt1"/>
              </a:solidFill>
              <a:latin typeface="Barlow Light"/>
              <a:ea typeface="Barlow Light"/>
              <a:cs typeface="Barlow Light"/>
              <a:sym typeface="Barlow Light"/>
            </a:endParaRPr>
          </a:p>
          <a:p>
            <a:pPr indent="457200" lvl="0" marL="0" marR="0" rtl="0" algn="l">
              <a:lnSpc>
                <a:spcPct val="150000"/>
              </a:lnSpc>
              <a:spcBef>
                <a:spcPts val="1000"/>
              </a:spcBef>
              <a:spcAft>
                <a:spcPts val="0"/>
              </a:spcAft>
              <a:buClr>
                <a:schemeClr val="lt1"/>
              </a:buClr>
              <a:buSzPts val="1800"/>
              <a:buFont typeface="Barlow Light"/>
              <a:buNone/>
            </a:pPr>
            <a:r>
              <a:rPr lang="en-US" sz="1800">
                <a:solidFill>
                  <a:schemeClr val="lt1"/>
                </a:solidFill>
                <a:latin typeface="Barlow Light"/>
                <a:ea typeface="Barlow Light"/>
                <a:cs typeface="Barlow Light"/>
                <a:sym typeface="Barlow Light"/>
              </a:rPr>
              <a:t>You can make it sound a tone at a frequency you set. The buzzer produces sound based on reverse of the piezoelectric effect.</a:t>
            </a:r>
            <a:endParaRPr sz="1800">
              <a:solidFill>
                <a:schemeClr val="lt1"/>
              </a:solidFill>
              <a:latin typeface="Barlow Light"/>
              <a:ea typeface="Barlow Light"/>
              <a:cs typeface="Barlow Light"/>
              <a:sym typeface="Barlow Light"/>
            </a:endParaRPr>
          </a:p>
          <a:p>
            <a:pPr indent="0" lvl="0" marL="0" marR="0" rtl="0" algn="l">
              <a:lnSpc>
                <a:spcPct val="150000"/>
              </a:lnSpc>
              <a:spcBef>
                <a:spcPts val="1000"/>
              </a:spcBef>
              <a:spcAft>
                <a:spcPts val="0"/>
              </a:spcAft>
              <a:buClr>
                <a:schemeClr val="lt1"/>
              </a:buClr>
              <a:buSzPts val="2000"/>
              <a:buFont typeface="Barlow Light"/>
              <a:buNone/>
            </a:pPr>
            <a:r>
              <a:rPr lang="en-US" sz="2000" u="sng">
                <a:solidFill>
                  <a:schemeClr val="lt1"/>
                </a:solidFill>
                <a:latin typeface="Barlow Light"/>
                <a:ea typeface="Barlow Light"/>
                <a:cs typeface="Barlow Light"/>
                <a:sym typeface="Barlow Light"/>
              </a:rPr>
              <a:t>Pins</a:t>
            </a:r>
            <a:endParaRPr sz="2000" u="sng">
              <a:solidFill>
                <a:schemeClr val="lt1"/>
              </a:solidFill>
              <a:latin typeface="Barlow Light"/>
              <a:ea typeface="Barlow Light"/>
              <a:cs typeface="Barlow Light"/>
              <a:sym typeface="Barlow Light"/>
            </a:endParaRPr>
          </a:p>
          <a:p>
            <a:pPr indent="-304800" lvl="0" marL="457200" marR="0" rtl="0" algn="l">
              <a:lnSpc>
                <a:spcPct val="150000"/>
              </a:lnSpc>
              <a:spcBef>
                <a:spcPts val="1000"/>
              </a:spcBef>
              <a:spcAft>
                <a:spcPts val="0"/>
              </a:spcAft>
              <a:buClr>
                <a:schemeClr val="dk1"/>
              </a:buClr>
              <a:buSzPts val="1200"/>
              <a:buFont typeface="Times New Roman"/>
              <a:buChar char="●"/>
            </a:pPr>
            <a:r>
              <a:rPr lang="en-US" sz="1800">
                <a:solidFill>
                  <a:schemeClr val="lt1"/>
                </a:solidFill>
                <a:latin typeface="Barlow Light"/>
                <a:ea typeface="Barlow Light"/>
                <a:cs typeface="Barlow Light"/>
                <a:sym typeface="Barlow Light"/>
              </a:rPr>
              <a:t>GND</a:t>
            </a:r>
            <a:endParaRPr sz="1800">
              <a:solidFill>
                <a:schemeClr val="lt1"/>
              </a:solidFill>
              <a:latin typeface="Barlow Light"/>
              <a:ea typeface="Barlow Light"/>
              <a:cs typeface="Barlow Light"/>
              <a:sym typeface="Barlow Light"/>
            </a:endParaRPr>
          </a:p>
          <a:p>
            <a:pPr indent="-304800" lvl="0" marL="457200" marR="0" rtl="0" algn="l">
              <a:lnSpc>
                <a:spcPct val="150000"/>
              </a:lnSpc>
              <a:spcBef>
                <a:spcPts val="0"/>
              </a:spcBef>
              <a:spcAft>
                <a:spcPts val="0"/>
              </a:spcAft>
              <a:buClr>
                <a:schemeClr val="dk1"/>
              </a:buClr>
              <a:buSzPts val="1200"/>
              <a:buFont typeface="Times New Roman"/>
              <a:buChar char="●"/>
            </a:pPr>
            <a:r>
              <a:rPr lang="en-US" sz="1800">
                <a:solidFill>
                  <a:schemeClr val="lt1"/>
                </a:solidFill>
                <a:latin typeface="Barlow Light"/>
                <a:ea typeface="Barlow Light"/>
                <a:cs typeface="Barlow Light"/>
                <a:sym typeface="Barlow Light"/>
              </a:rPr>
              <a:t>Signal</a:t>
            </a:r>
            <a:endParaRPr sz="1800">
              <a:solidFill>
                <a:schemeClr val="lt1"/>
              </a:solidFill>
              <a:latin typeface="Barlow Light"/>
              <a:ea typeface="Barlow Light"/>
              <a:cs typeface="Barlow Light"/>
              <a:sym typeface="Barlow Light"/>
            </a:endParaRPr>
          </a:p>
          <a:p>
            <a:pPr indent="0" lvl="0" marL="0" marR="0" rtl="0" algn="l">
              <a:lnSpc>
                <a:spcPct val="150000"/>
              </a:lnSpc>
              <a:spcBef>
                <a:spcPts val="1000"/>
              </a:spcBef>
              <a:spcAft>
                <a:spcPts val="1000"/>
              </a:spcAft>
              <a:buClr>
                <a:schemeClr val="dk1"/>
              </a:buClr>
              <a:buSzPts val="1100"/>
              <a:buFont typeface="Arial"/>
              <a:buNone/>
            </a:pPr>
            <a:r>
              <a:t/>
            </a:r>
            <a:endParaRPr sz="1800">
              <a:solidFill>
                <a:schemeClr val="lt1"/>
              </a:solidFill>
              <a:latin typeface="Barlow Light"/>
              <a:ea typeface="Barlow Light"/>
              <a:cs typeface="Barlow Light"/>
              <a:sym typeface="Barlow Light"/>
            </a:endParaRPr>
          </a:p>
        </p:txBody>
      </p:sp>
      <p:pic>
        <p:nvPicPr>
          <p:cNvPr id="309" name="Google Shape;309;p15"/>
          <p:cNvPicPr preferRelativeResize="0"/>
          <p:nvPr/>
        </p:nvPicPr>
        <p:blipFill rotWithShape="1">
          <a:blip r:embed="rId3">
            <a:alphaModFix/>
          </a:blip>
          <a:srcRect b="0" l="0" r="0" t="0"/>
          <a:stretch/>
        </p:blipFill>
        <p:spPr>
          <a:xfrm>
            <a:off x="6300192" y="1268761"/>
            <a:ext cx="2122500" cy="452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6"/>
          <p:cNvSpPr/>
          <p:nvPr/>
        </p:nvSpPr>
        <p:spPr>
          <a:xfrm>
            <a:off x="0" y="0"/>
            <a:ext cx="9144000" cy="764704"/>
          </a:xfrm>
          <a:prstGeom prst="rect">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15" name="Google Shape;315;p16"/>
          <p:cNvSpPr/>
          <p:nvPr/>
        </p:nvSpPr>
        <p:spPr>
          <a:xfrm>
            <a:off x="120509" y="841358"/>
            <a:ext cx="5105941" cy="5688632"/>
          </a:xfrm>
          <a:prstGeom prst="rect">
            <a:avLst/>
          </a:prstGeom>
          <a:gradFill>
            <a:gsLst>
              <a:gs pos="0">
                <a:srgbClr val="0C294C"/>
              </a:gs>
              <a:gs pos="50000">
                <a:srgbClr val="133C6D"/>
              </a:gs>
              <a:gs pos="100000">
                <a:srgbClr val="174884"/>
              </a:gs>
            </a:gsLst>
            <a:lin ang="10800000" scaled="0"/>
          </a:gra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16"/>
          <p:cNvSpPr txBox="1"/>
          <p:nvPr/>
        </p:nvSpPr>
        <p:spPr>
          <a:xfrm>
            <a:off x="467544" y="0"/>
            <a:ext cx="7776864" cy="711880"/>
          </a:xfrm>
          <a:prstGeom prst="rect">
            <a:avLst/>
          </a:prstGeom>
          <a:noFill/>
          <a:ln>
            <a:noFill/>
          </a:ln>
        </p:spPr>
        <p:txBody>
          <a:bodyPr anchorCtr="0" anchor="b" bIns="91425" lIns="91425" spcFirstLastPara="1" rIns="91425" wrap="square" tIns="91425">
            <a:noAutofit/>
          </a:bodyPr>
          <a:lstStyle/>
          <a:p>
            <a:pPr indent="0" lvl="0" marL="0" marR="0" rtl="0" algn="ctr">
              <a:spcBef>
                <a:spcPts val="0"/>
              </a:spcBef>
              <a:spcAft>
                <a:spcPts val="0"/>
              </a:spcAft>
              <a:buNone/>
            </a:pPr>
            <a:r>
              <a:rPr b="1" i="0" lang="en-US" sz="3200" u="none" cap="none" strike="noStrike">
                <a:solidFill>
                  <a:schemeClr val="lt1"/>
                </a:solidFill>
                <a:latin typeface="Barlow Light"/>
                <a:ea typeface="Barlow Light"/>
                <a:cs typeface="Barlow Light"/>
                <a:sym typeface="Barlow Light"/>
              </a:rPr>
              <a:t>ARDUINO IDE </a:t>
            </a:r>
            <a:endParaRPr sz="3200">
              <a:solidFill>
                <a:schemeClr val="lt1"/>
              </a:solidFill>
              <a:latin typeface="Calibri"/>
              <a:ea typeface="Calibri"/>
              <a:cs typeface="Calibri"/>
              <a:sym typeface="Calibri"/>
            </a:endParaRPr>
          </a:p>
        </p:txBody>
      </p:sp>
      <p:sp>
        <p:nvSpPr>
          <p:cNvPr id="317" name="Google Shape;317;p16"/>
          <p:cNvSpPr txBox="1"/>
          <p:nvPr/>
        </p:nvSpPr>
        <p:spPr>
          <a:xfrm>
            <a:off x="251520" y="1052736"/>
            <a:ext cx="4707341" cy="6705908"/>
          </a:xfrm>
          <a:prstGeom prst="rect">
            <a:avLst/>
          </a:prstGeom>
          <a:noFill/>
          <a:ln>
            <a:noFill/>
          </a:ln>
        </p:spPr>
        <p:txBody>
          <a:bodyPr anchorCtr="0" anchor="t" bIns="91425" lIns="91425" spcFirstLastPara="1" rIns="91425" wrap="square" tIns="91425">
            <a:spAutoFit/>
          </a:bodyPr>
          <a:lstStyle/>
          <a:p>
            <a:pPr indent="386511" lvl="0" marL="336042" marR="216888" rtl="0" algn="just">
              <a:lnSpc>
                <a:spcPct val="109701"/>
              </a:lnSpc>
              <a:spcBef>
                <a:spcPts val="1195"/>
              </a:spcBef>
              <a:spcAft>
                <a:spcPts val="0"/>
              </a:spcAft>
              <a:buClr>
                <a:schemeClr val="lt1"/>
              </a:buClr>
              <a:buSzPts val="1800"/>
              <a:buFont typeface="Times"/>
              <a:buNone/>
            </a:pPr>
            <a:r>
              <a:rPr lang="en-US" sz="1800">
                <a:solidFill>
                  <a:schemeClr val="lt1"/>
                </a:solidFill>
                <a:latin typeface="Times"/>
                <a:ea typeface="Times"/>
                <a:cs typeface="Times"/>
                <a:sym typeface="Times"/>
              </a:rPr>
              <a:t>The open-source Arduino Software (</a:t>
            </a:r>
            <a:r>
              <a:rPr lang="en-US" sz="1800">
                <a:solidFill>
                  <a:schemeClr val="lt1"/>
                </a:solidFill>
                <a:latin typeface="Barlow Light"/>
                <a:ea typeface="Barlow Light"/>
                <a:cs typeface="Barlow Light"/>
                <a:sym typeface="Barlow Light"/>
              </a:rPr>
              <a:t>IDE</a:t>
            </a:r>
            <a:r>
              <a:rPr lang="en-US" sz="1800">
                <a:solidFill>
                  <a:schemeClr val="lt1"/>
                </a:solidFill>
                <a:latin typeface="Times"/>
                <a:ea typeface="Times"/>
                <a:cs typeface="Times"/>
                <a:sym typeface="Times"/>
              </a:rPr>
              <a:t>) makes it easy to write code and upload it to  the board. It runs on Windows, Mac OS X, and Linux. </a:t>
            </a:r>
            <a:endParaRPr/>
          </a:p>
          <a:p>
            <a:pPr indent="386511" lvl="0" marL="336042" marR="216888" rtl="0" algn="just">
              <a:lnSpc>
                <a:spcPct val="109701"/>
              </a:lnSpc>
              <a:spcBef>
                <a:spcPts val="1195"/>
              </a:spcBef>
              <a:spcAft>
                <a:spcPts val="0"/>
              </a:spcAft>
              <a:buClr>
                <a:schemeClr val="lt1"/>
              </a:buClr>
              <a:buSzPts val="1800"/>
              <a:buFont typeface="Times"/>
              <a:buNone/>
            </a:pPr>
            <a:r>
              <a:rPr lang="en-US" sz="1800">
                <a:solidFill>
                  <a:schemeClr val="lt1"/>
                </a:solidFill>
                <a:latin typeface="Times"/>
                <a:ea typeface="Times"/>
                <a:cs typeface="Times"/>
                <a:sym typeface="Times"/>
              </a:rPr>
              <a:t>The environment is written in Java and  based on Processing and other open-source software.</a:t>
            </a:r>
            <a:endParaRPr/>
          </a:p>
          <a:p>
            <a:pPr indent="0" lvl="0" marL="0" marR="216888" rtl="0" algn="just">
              <a:lnSpc>
                <a:spcPct val="109701"/>
              </a:lnSpc>
              <a:spcBef>
                <a:spcPts val="1195"/>
              </a:spcBef>
              <a:spcAft>
                <a:spcPts val="0"/>
              </a:spcAft>
              <a:buClr>
                <a:schemeClr val="lt1"/>
              </a:buClr>
              <a:buSzPts val="2000"/>
              <a:buFont typeface="Times"/>
              <a:buNone/>
            </a:pPr>
            <a:r>
              <a:rPr b="1" lang="en-US" sz="2000">
                <a:solidFill>
                  <a:schemeClr val="lt1"/>
                </a:solidFill>
                <a:latin typeface="Times"/>
                <a:ea typeface="Times"/>
                <a:cs typeface="Times"/>
                <a:sym typeface="Times"/>
              </a:rPr>
              <a:t>Features of Arduino IDE</a:t>
            </a:r>
            <a:endParaRPr/>
          </a:p>
          <a:p>
            <a:pPr indent="-304800" lvl="0" marL="457200" marR="221918" rtl="0" algn="l">
              <a:lnSpc>
                <a:spcPct val="119550"/>
              </a:lnSpc>
              <a:spcBef>
                <a:spcPts val="298"/>
              </a:spcBef>
              <a:spcAft>
                <a:spcPts val="0"/>
              </a:spcAft>
              <a:buClr>
                <a:schemeClr val="dk1"/>
              </a:buClr>
              <a:buSzPts val="1200"/>
              <a:buFont typeface="Times"/>
              <a:buChar char="●"/>
            </a:pPr>
            <a:r>
              <a:rPr lang="en-US" sz="1800">
                <a:solidFill>
                  <a:schemeClr val="lt1"/>
                </a:solidFill>
                <a:latin typeface="Times"/>
                <a:ea typeface="Times"/>
                <a:cs typeface="Times"/>
                <a:sym typeface="Times"/>
              </a:rPr>
              <a:t>Sketch Editing Tools                                          </a:t>
            </a:r>
            <a:endParaRPr/>
          </a:p>
          <a:p>
            <a:pPr indent="-304800" lvl="0" marL="457200" marR="221918" rtl="0" algn="l">
              <a:lnSpc>
                <a:spcPct val="119550"/>
              </a:lnSpc>
              <a:spcBef>
                <a:spcPts val="0"/>
              </a:spcBef>
              <a:spcAft>
                <a:spcPts val="0"/>
              </a:spcAft>
              <a:buClr>
                <a:schemeClr val="dk1"/>
              </a:buClr>
              <a:buSzPts val="1200"/>
              <a:buFont typeface="Times"/>
              <a:buChar char="●"/>
            </a:pPr>
            <a:r>
              <a:rPr lang="en-US" sz="1800">
                <a:solidFill>
                  <a:schemeClr val="lt1"/>
                </a:solidFill>
                <a:latin typeface="Times"/>
                <a:ea typeface="Times"/>
                <a:cs typeface="Times"/>
                <a:sym typeface="Times"/>
              </a:rPr>
              <a:t>Serial Monitor</a:t>
            </a:r>
            <a:endParaRPr/>
          </a:p>
          <a:p>
            <a:pPr indent="-304800" lvl="0" marL="457200" marR="221918" rtl="0" algn="l">
              <a:lnSpc>
                <a:spcPct val="119550"/>
              </a:lnSpc>
              <a:spcBef>
                <a:spcPts val="0"/>
              </a:spcBef>
              <a:spcAft>
                <a:spcPts val="0"/>
              </a:spcAft>
              <a:buClr>
                <a:schemeClr val="dk1"/>
              </a:buClr>
              <a:buSzPts val="1200"/>
              <a:buFont typeface="Times"/>
              <a:buChar char="●"/>
            </a:pPr>
            <a:r>
              <a:rPr lang="en-US" sz="1800">
                <a:solidFill>
                  <a:schemeClr val="lt1"/>
                </a:solidFill>
                <a:latin typeface="Times"/>
                <a:ea typeface="Times"/>
                <a:cs typeface="Times"/>
                <a:sym typeface="Times"/>
              </a:rPr>
              <a:t>Sketches Management</a:t>
            </a:r>
            <a:endParaRPr/>
          </a:p>
          <a:p>
            <a:pPr indent="-304800" lvl="0" marL="457200" marR="221918" rtl="0" algn="l">
              <a:lnSpc>
                <a:spcPct val="119550"/>
              </a:lnSpc>
              <a:spcBef>
                <a:spcPts val="0"/>
              </a:spcBef>
              <a:spcAft>
                <a:spcPts val="0"/>
              </a:spcAft>
              <a:buClr>
                <a:schemeClr val="dk1"/>
              </a:buClr>
              <a:buSzPts val="1200"/>
              <a:buFont typeface="Times"/>
              <a:buChar char="●"/>
            </a:pPr>
            <a:r>
              <a:rPr lang="en-US" sz="1800">
                <a:solidFill>
                  <a:schemeClr val="lt1"/>
                </a:solidFill>
                <a:latin typeface="Times"/>
                <a:ea typeface="Times"/>
                <a:cs typeface="Times"/>
                <a:sym typeface="Times"/>
              </a:rPr>
              <a:t>User Preferences</a:t>
            </a:r>
            <a:endParaRPr/>
          </a:p>
          <a:p>
            <a:pPr indent="-304800" lvl="0" marL="457200" marR="221918" rtl="0" algn="l">
              <a:lnSpc>
                <a:spcPct val="119550"/>
              </a:lnSpc>
              <a:spcBef>
                <a:spcPts val="0"/>
              </a:spcBef>
              <a:spcAft>
                <a:spcPts val="0"/>
              </a:spcAft>
              <a:buClr>
                <a:schemeClr val="dk1"/>
              </a:buClr>
              <a:buSzPts val="1200"/>
              <a:buFont typeface="Times"/>
              <a:buChar char="●"/>
            </a:pPr>
            <a:r>
              <a:rPr lang="en-US" sz="1800">
                <a:solidFill>
                  <a:schemeClr val="lt1"/>
                </a:solidFill>
                <a:latin typeface="Times"/>
                <a:ea typeface="Times"/>
                <a:cs typeface="Times"/>
                <a:sym typeface="Times"/>
              </a:rPr>
              <a:t>Fix Encoding &amp; Reload</a:t>
            </a:r>
            <a:endParaRPr/>
          </a:p>
          <a:p>
            <a:pPr indent="-304800" lvl="0" marL="457200" marR="221918" rtl="0" algn="l">
              <a:lnSpc>
                <a:spcPct val="119550"/>
              </a:lnSpc>
              <a:spcBef>
                <a:spcPts val="0"/>
              </a:spcBef>
              <a:spcAft>
                <a:spcPts val="0"/>
              </a:spcAft>
              <a:buClr>
                <a:schemeClr val="dk1"/>
              </a:buClr>
              <a:buSzPts val="1200"/>
              <a:buFont typeface="Times"/>
              <a:buChar char="●"/>
            </a:pPr>
            <a:r>
              <a:rPr lang="en-US" sz="1800">
                <a:solidFill>
                  <a:schemeClr val="lt1"/>
                </a:solidFill>
                <a:latin typeface="Times"/>
                <a:ea typeface="Times"/>
                <a:cs typeface="Times"/>
                <a:sym typeface="Times"/>
              </a:rPr>
              <a:t>Board Selection &amp; Management</a:t>
            </a:r>
            <a:endParaRPr/>
          </a:p>
          <a:p>
            <a:pPr indent="0" lvl="0" marL="0" marR="216888" rtl="0" algn="just">
              <a:lnSpc>
                <a:spcPct val="109701"/>
              </a:lnSpc>
              <a:spcBef>
                <a:spcPts val="1195"/>
              </a:spcBef>
              <a:spcAft>
                <a:spcPts val="0"/>
              </a:spcAft>
              <a:buClr>
                <a:schemeClr val="dk1"/>
              </a:buClr>
              <a:buSzPts val="1800"/>
              <a:buFont typeface="Calibri"/>
              <a:buNone/>
            </a:pPr>
            <a:r>
              <a:t/>
            </a:r>
            <a:endParaRPr sz="1800">
              <a:solidFill>
                <a:schemeClr val="lt1"/>
              </a:solidFill>
              <a:latin typeface="Times"/>
              <a:ea typeface="Times"/>
              <a:cs typeface="Times"/>
              <a:sym typeface="Times"/>
            </a:endParaRPr>
          </a:p>
          <a:p>
            <a:pPr indent="0" lvl="0" marL="0" marR="216888" rtl="0" algn="just">
              <a:lnSpc>
                <a:spcPct val="109701"/>
              </a:lnSpc>
              <a:spcBef>
                <a:spcPts val="1195"/>
              </a:spcBef>
              <a:spcAft>
                <a:spcPts val="0"/>
              </a:spcAft>
              <a:buClr>
                <a:schemeClr val="dk1"/>
              </a:buClr>
              <a:buSzPts val="1100"/>
              <a:buFont typeface="Arial"/>
              <a:buNone/>
            </a:pPr>
            <a:r>
              <a:t/>
            </a:r>
            <a:endParaRPr sz="1800">
              <a:solidFill>
                <a:schemeClr val="lt1"/>
              </a:solidFill>
              <a:latin typeface="Times"/>
              <a:ea typeface="Times"/>
              <a:cs typeface="Times"/>
              <a:sym typeface="Times"/>
            </a:endParaRPr>
          </a:p>
          <a:p>
            <a:pPr indent="0" lvl="0" marL="0" marR="0" rtl="0" algn="l">
              <a:lnSpc>
                <a:spcPct val="150000"/>
              </a:lnSpc>
              <a:spcBef>
                <a:spcPts val="1000"/>
              </a:spcBef>
              <a:spcAft>
                <a:spcPts val="1000"/>
              </a:spcAft>
              <a:buClr>
                <a:schemeClr val="dk1"/>
              </a:buClr>
              <a:buSzPts val="1100"/>
              <a:buFont typeface="Arial"/>
              <a:buNone/>
            </a:pPr>
            <a:r>
              <a:t/>
            </a:r>
            <a:endParaRPr sz="1800">
              <a:solidFill>
                <a:schemeClr val="lt1"/>
              </a:solidFill>
              <a:latin typeface="Barlow Light"/>
              <a:ea typeface="Barlow Light"/>
              <a:cs typeface="Barlow Light"/>
              <a:sym typeface="Barlow Light"/>
            </a:endParaRPr>
          </a:p>
        </p:txBody>
      </p:sp>
      <p:pic>
        <p:nvPicPr>
          <p:cNvPr id="318" name="Google Shape;318;p16"/>
          <p:cNvPicPr preferRelativeResize="0"/>
          <p:nvPr/>
        </p:nvPicPr>
        <p:blipFill rotWithShape="1">
          <a:blip r:embed="rId3">
            <a:alphaModFix/>
          </a:blip>
          <a:srcRect b="0" l="0" r="0" t="0"/>
          <a:stretch/>
        </p:blipFill>
        <p:spPr>
          <a:xfrm>
            <a:off x="5508104" y="908720"/>
            <a:ext cx="3456384" cy="56212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7"/>
          <p:cNvPicPr preferRelativeResize="0"/>
          <p:nvPr/>
        </p:nvPicPr>
        <p:blipFill rotWithShape="1">
          <a:blip r:embed="rId3">
            <a:alphaModFix/>
          </a:blip>
          <a:srcRect b="0" l="0" r="0" t="0"/>
          <a:stretch/>
        </p:blipFill>
        <p:spPr>
          <a:xfrm>
            <a:off x="517808" y="1052736"/>
            <a:ext cx="8108383" cy="3980054"/>
          </a:xfrm>
          <a:prstGeom prst="rect">
            <a:avLst/>
          </a:prstGeom>
          <a:noFill/>
          <a:ln>
            <a:noFill/>
          </a:ln>
        </p:spPr>
      </p:pic>
      <p:grpSp>
        <p:nvGrpSpPr>
          <p:cNvPr id="324" name="Google Shape;324;p17"/>
          <p:cNvGrpSpPr/>
          <p:nvPr/>
        </p:nvGrpSpPr>
        <p:grpSpPr>
          <a:xfrm>
            <a:off x="1403647" y="5229200"/>
            <a:ext cx="5760641" cy="576064"/>
            <a:chOff x="1041619" y="1265845"/>
            <a:chExt cx="2032057" cy="1275835"/>
          </a:xfrm>
        </p:grpSpPr>
        <p:sp>
          <p:nvSpPr>
            <p:cNvPr id="325" name="Google Shape;325;p17"/>
            <p:cNvSpPr/>
            <p:nvPr/>
          </p:nvSpPr>
          <p:spPr>
            <a:xfrm>
              <a:off x="1041619" y="1265845"/>
              <a:ext cx="2032057" cy="1275835"/>
            </a:xfrm>
            <a:prstGeom prst="roundRect">
              <a:avLst>
                <a:gd fmla="val 10000" name="adj"/>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txBox="1"/>
            <p:nvPr/>
          </p:nvSpPr>
          <p:spPr>
            <a:xfrm>
              <a:off x="1078987" y="1303214"/>
              <a:ext cx="1957321" cy="1201099"/>
            </a:xfrm>
            <a:prstGeom prst="rect">
              <a:avLst/>
            </a:prstGeom>
            <a:noFill/>
            <a:ln>
              <a:noFill/>
            </a:ln>
          </p:spPr>
          <p:txBody>
            <a:bodyPr anchorCtr="0" anchor="ctr" bIns="19050" lIns="28575" spcFirstLastPara="1" rIns="28575" wrap="square" tIns="19050">
              <a:noAutofit/>
            </a:bodyPr>
            <a:lstStyle/>
            <a:p>
              <a:pPr indent="0" lvl="0" marL="0" marR="0" rtl="0" algn="ctr">
                <a:lnSpc>
                  <a:spcPct val="90000"/>
                </a:lnSpc>
                <a:spcBef>
                  <a:spcPts val="0"/>
                </a:spcBef>
                <a:spcAft>
                  <a:spcPts val="0"/>
                </a:spcAft>
                <a:buClr>
                  <a:schemeClr val="lt1"/>
                </a:buClr>
                <a:buSzPts val="3200"/>
                <a:buFont typeface="Barlow Light"/>
                <a:buNone/>
              </a:pPr>
              <a:r>
                <a:rPr lang="en-US" sz="3200">
                  <a:solidFill>
                    <a:schemeClr val="lt1"/>
                  </a:solidFill>
                  <a:latin typeface="Barlow Light"/>
                  <a:ea typeface="Barlow Light"/>
                  <a:cs typeface="Barlow Light"/>
                  <a:sym typeface="Barlow Light"/>
                </a:rPr>
                <a:t>Connection Diagram </a:t>
              </a:r>
              <a:endParaRPr b="1" sz="3200">
                <a:solidFill>
                  <a:schemeClr val="lt1"/>
                </a:solidFill>
                <a:latin typeface="Barlow Light"/>
                <a:ea typeface="Barlow Light"/>
                <a:cs typeface="Barlow Light"/>
                <a:sym typeface="Barlow Ligh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8"/>
          <p:cNvSpPr/>
          <p:nvPr/>
        </p:nvSpPr>
        <p:spPr>
          <a:xfrm>
            <a:off x="3137575" y="-11135"/>
            <a:ext cx="3888432" cy="576064"/>
          </a:xfrm>
          <a:prstGeom prst="rect">
            <a:avLst/>
          </a:prstGeom>
          <a:gradFill>
            <a:gsLst>
              <a:gs pos="0">
                <a:srgbClr val="955520"/>
              </a:gs>
              <a:gs pos="50000">
                <a:srgbClr val="D97B2E"/>
              </a:gs>
              <a:gs pos="100000">
                <a:srgbClr val="FF9438"/>
              </a:gs>
            </a:gsLst>
            <a:path path="circle">
              <a:fillToRect b="50%" l="50%" r="50%" t="50%"/>
            </a:path>
            <a:tileRect/>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Barlow Light"/>
                <a:ea typeface="Barlow Light"/>
                <a:cs typeface="Barlow Light"/>
                <a:sym typeface="Barlow Light"/>
              </a:rPr>
              <a:t>Working of Module</a:t>
            </a:r>
            <a:endParaRPr b="1" sz="2800">
              <a:solidFill>
                <a:schemeClr val="lt1"/>
              </a:solidFill>
              <a:latin typeface="Barlow Light"/>
              <a:ea typeface="Barlow Light"/>
              <a:cs typeface="Barlow Light"/>
              <a:sym typeface="Barlow Light"/>
            </a:endParaRPr>
          </a:p>
        </p:txBody>
      </p:sp>
      <p:sp>
        <p:nvSpPr>
          <p:cNvPr id="332" name="Google Shape;332;p18"/>
          <p:cNvSpPr/>
          <p:nvPr/>
        </p:nvSpPr>
        <p:spPr>
          <a:xfrm rot="5400000">
            <a:off x="1763689" y="-963487"/>
            <a:ext cx="2088233" cy="6120680"/>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18"/>
          <p:cNvSpPr/>
          <p:nvPr/>
        </p:nvSpPr>
        <p:spPr>
          <a:xfrm rot="5400000">
            <a:off x="5146492" y="1766741"/>
            <a:ext cx="2088236" cy="6405571"/>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18"/>
          <p:cNvSpPr txBox="1"/>
          <p:nvPr/>
        </p:nvSpPr>
        <p:spPr>
          <a:xfrm>
            <a:off x="251520" y="836712"/>
            <a:ext cx="5797751" cy="360095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just">
              <a:spcBef>
                <a:spcPts val="0"/>
              </a:spcBef>
              <a:spcAft>
                <a:spcPts val="0"/>
              </a:spcAft>
              <a:buClr>
                <a:schemeClr val="dk1"/>
              </a:buClr>
              <a:buSzPts val="2400"/>
              <a:buFont typeface="Barlow Light"/>
              <a:buNone/>
            </a:pPr>
            <a:r>
              <a:rPr b="1" lang="en-US" sz="2400">
                <a:solidFill>
                  <a:schemeClr val="dk1"/>
                </a:solidFill>
                <a:latin typeface="Barlow Light"/>
                <a:ea typeface="Barlow Light"/>
                <a:cs typeface="Barlow Light"/>
                <a:sym typeface="Barlow Light"/>
              </a:rPr>
              <a:t>Step 1 : LCD Instruction</a:t>
            </a:r>
            <a:endParaRPr/>
          </a:p>
          <a:p>
            <a:pPr indent="0" lvl="0" marL="0" marR="0" rtl="0" algn="just">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just">
              <a:spcBef>
                <a:spcPts val="0"/>
              </a:spcBef>
              <a:spcAft>
                <a:spcPts val="0"/>
              </a:spcAft>
              <a:buClr>
                <a:schemeClr val="dk1"/>
              </a:buClr>
              <a:buSzPts val="1800"/>
              <a:buFont typeface="Barlow Light"/>
              <a:buNone/>
            </a:pPr>
            <a:r>
              <a:rPr lang="en-US" sz="1800">
                <a:solidFill>
                  <a:schemeClr val="dk1"/>
                </a:solidFill>
                <a:latin typeface="Barlow Light"/>
                <a:ea typeface="Barlow Light"/>
                <a:cs typeface="Barlow Light"/>
                <a:sym typeface="Barlow Light"/>
              </a:rPr>
              <a:t> </a:t>
            </a:r>
            <a:r>
              <a:rPr lang="en-US" sz="1800">
                <a:solidFill>
                  <a:schemeClr val="lt1"/>
                </a:solidFill>
                <a:latin typeface="Barlow Light"/>
                <a:ea typeface="Barlow Light"/>
                <a:cs typeface="Barlow Light"/>
                <a:sym typeface="Barlow Light"/>
              </a:rPr>
              <a:t>According to instruction display on LCD screen</a:t>
            </a:r>
            <a:endParaRPr/>
          </a:p>
          <a:p>
            <a:pPr indent="0" lvl="0" marL="0" marR="0" rtl="0" algn="just">
              <a:spcBef>
                <a:spcPts val="0"/>
              </a:spcBef>
              <a:spcAft>
                <a:spcPts val="0"/>
              </a:spcAft>
              <a:buClr>
                <a:schemeClr val="lt1"/>
              </a:buClr>
              <a:buSzPts val="1800"/>
              <a:buFont typeface="Barlow Light"/>
              <a:buNone/>
            </a:pPr>
            <a:r>
              <a:rPr lang="en-US" sz="1800">
                <a:solidFill>
                  <a:schemeClr val="lt1"/>
                </a:solidFill>
                <a:latin typeface="Barlow Light"/>
                <a:ea typeface="Barlow Light"/>
                <a:cs typeface="Barlow Light"/>
                <a:sym typeface="Barlow Light"/>
              </a:rPr>
              <a:t> i.e Insert coin , user insert coin into the coin box. </a:t>
            </a:r>
            <a:endParaRPr sz="1800">
              <a:solidFill>
                <a:schemeClr val="lt1"/>
              </a:solidFill>
              <a:latin typeface="Barlow Light"/>
              <a:ea typeface="Barlow Light"/>
              <a:cs typeface="Barlow Light"/>
              <a:sym typeface="Barlow Light"/>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l">
              <a:spcBef>
                <a:spcPts val="0"/>
              </a:spcBef>
              <a:spcAft>
                <a:spcPts val="0"/>
              </a:spcAft>
              <a:buClr>
                <a:schemeClr val="dk1"/>
              </a:buClr>
              <a:buSzPts val="1800"/>
              <a:buFont typeface="Barlow Light"/>
              <a:buNone/>
            </a:pPr>
            <a:r>
              <a:rPr lang="en-US" sz="1800">
                <a:solidFill>
                  <a:schemeClr val="dk1"/>
                </a:solidFill>
                <a:latin typeface="Barlow Light"/>
                <a:ea typeface="Barlow Light"/>
                <a:cs typeface="Barlow Light"/>
                <a:sym typeface="Barlow Light"/>
              </a:rPr>
              <a:t> </a:t>
            </a:r>
            <a:endParaRPr sz="1800">
              <a:solidFill>
                <a:schemeClr val="dk1"/>
              </a:solidFill>
              <a:latin typeface="Barlow Light"/>
              <a:ea typeface="Barlow Light"/>
              <a:cs typeface="Barlow Light"/>
              <a:sym typeface="Barlow Light"/>
            </a:endParaRPr>
          </a:p>
        </p:txBody>
      </p:sp>
      <p:sp>
        <p:nvSpPr>
          <p:cNvPr id="335" name="Google Shape;335;p18"/>
          <p:cNvSpPr txBox="1"/>
          <p:nvPr/>
        </p:nvSpPr>
        <p:spPr>
          <a:xfrm>
            <a:off x="3257300" y="4087222"/>
            <a:ext cx="5797751" cy="2215961"/>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2400"/>
              <a:buFont typeface="Barlow Light"/>
              <a:buNone/>
            </a:pPr>
            <a:r>
              <a:rPr b="1" lang="en-US" sz="2400">
                <a:solidFill>
                  <a:schemeClr val="dk1"/>
                </a:solidFill>
                <a:latin typeface="Barlow Light"/>
                <a:ea typeface="Barlow Light"/>
                <a:cs typeface="Barlow Light"/>
                <a:sym typeface="Barlow Light"/>
              </a:rPr>
              <a:t>Step 2 : Coin Detection</a:t>
            </a:r>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a:p>
            <a:pPr indent="0" lvl="0" marL="0" marR="0" rtl="0" algn="l">
              <a:spcBef>
                <a:spcPts val="0"/>
              </a:spcBef>
              <a:spcAft>
                <a:spcPts val="0"/>
              </a:spcAft>
              <a:buClr>
                <a:schemeClr val="lt1"/>
              </a:buClr>
              <a:buSzPts val="1800"/>
              <a:buFont typeface="Barlow Light"/>
              <a:buNone/>
            </a:pPr>
            <a:r>
              <a:rPr lang="en-US" sz="1800">
                <a:solidFill>
                  <a:schemeClr val="lt1"/>
                </a:solidFill>
                <a:latin typeface="Barlow Light"/>
                <a:ea typeface="Barlow Light"/>
                <a:cs typeface="Barlow Light"/>
                <a:sym typeface="Barlow Light"/>
              </a:rPr>
              <a:t>When coin is inserted into coin box IR sensor detect coin and send HIGH/1  signal to arduino pin 8.</a:t>
            </a:r>
            <a:endParaRPr/>
          </a:p>
          <a:p>
            <a:pPr indent="0" lvl="0" marL="0" marR="0" rtl="0" algn="l">
              <a:spcBef>
                <a:spcPts val="0"/>
              </a:spcBef>
              <a:spcAft>
                <a:spcPts val="0"/>
              </a:spcAft>
              <a:buClr>
                <a:schemeClr val="lt1"/>
              </a:buClr>
              <a:buSzPts val="1800"/>
              <a:buFont typeface="Barlow Light"/>
              <a:buNone/>
            </a:pPr>
            <a:r>
              <a:rPr lang="en-US" sz="1800">
                <a:solidFill>
                  <a:schemeClr val="lt1"/>
                </a:solidFill>
                <a:latin typeface="Barlow Light"/>
                <a:ea typeface="Barlow Light"/>
                <a:cs typeface="Barlow Light"/>
                <a:sym typeface="Barlow Light"/>
              </a:rPr>
              <a:t>Otherwise, It always send LOW/0 signal to arduino pin 8.</a:t>
            </a:r>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Barlow Light"/>
              <a:ea typeface="Barlow Light"/>
              <a:cs typeface="Barlow Light"/>
              <a:sym typeface="Barlow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9"/>
          <p:cNvSpPr/>
          <p:nvPr/>
        </p:nvSpPr>
        <p:spPr>
          <a:xfrm rot="5400000">
            <a:off x="1918097" y="-1858435"/>
            <a:ext cx="1779412" cy="5976664"/>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19"/>
          <p:cNvSpPr txBox="1"/>
          <p:nvPr/>
        </p:nvSpPr>
        <p:spPr>
          <a:xfrm>
            <a:off x="179512" y="203752"/>
            <a:ext cx="5796138" cy="1815851"/>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b="1" lang="en-US" sz="2400">
                <a:solidFill>
                  <a:schemeClr val="dk1"/>
                </a:solidFill>
                <a:latin typeface="Barlow Light"/>
                <a:ea typeface="Barlow Light"/>
                <a:cs typeface="Barlow Light"/>
                <a:sym typeface="Barlow Light"/>
              </a:rPr>
              <a:t>Step 3 : Arduino Working</a:t>
            </a:r>
            <a:endParaRPr/>
          </a:p>
          <a:p>
            <a:pPr indent="0" lvl="0" marL="0" marR="0" rtl="0" algn="l">
              <a:spcBef>
                <a:spcPts val="0"/>
              </a:spcBef>
              <a:spcAft>
                <a:spcPts val="0"/>
              </a:spcAft>
              <a:buClr>
                <a:schemeClr val="dk1"/>
              </a:buClr>
              <a:buSzPts val="1100"/>
              <a:buFont typeface="Arial"/>
              <a:buNone/>
            </a:pPr>
            <a:r>
              <a:t/>
            </a:r>
            <a:endParaRPr sz="1800">
              <a:solidFill>
                <a:schemeClr val="dk1"/>
              </a:solidFill>
              <a:latin typeface="Barlow Light"/>
              <a:ea typeface="Barlow Light"/>
              <a:cs typeface="Barlow Light"/>
              <a:sym typeface="Barlow Light"/>
            </a:endParaRPr>
          </a:p>
          <a:p>
            <a:pPr indent="0" lvl="0" marL="0" marR="0" rtl="0" algn="just">
              <a:spcBef>
                <a:spcPts val="0"/>
              </a:spcBef>
              <a:spcAft>
                <a:spcPts val="0"/>
              </a:spcAft>
              <a:buClr>
                <a:schemeClr val="dk1"/>
              </a:buClr>
              <a:buSzPts val="1100"/>
              <a:buFont typeface="Arial"/>
              <a:buNone/>
            </a:pPr>
            <a:r>
              <a:rPr lang="en-US" sz="1600">
                <a:solidFill>
                  <a:schemeClr val="lt1"/>
                </a:solidFill>
                <a:latin typeface="Barlow Light"/>
                <a:ea typeface="Barlow Light"/>
                <a:cs typeface="Barlow Light"/>
                <a:sym typeface="Barlow Light"/>
              </a:rPr>
              <a:t>When arduino get HIGH/1  signal from IR  Sensor, At a same time it send signal to LCD and RELAY.	</a:t>
            </a:r>
            <a:endParaRPr/>
          </a:p>
          <a:p>
            <a:pPr indent="0" lvl="0" marL="0" marR="0" rtl="0" algn="just">
              <a:spcBef>
                <a:spcPts val="0"/>
              </a:spcBef>
              <a:spcAft>
                <a:spcPts val="0"/>
              </a:spcAft>
              <a:buClr>
                <a:schemeClr val="dk1"/>
              </a:buClr>
              <a:buSzPts val="1100"/>
              <a:buFont typeface="Arial"/>
              <a:buNone/>
            </a:pPr>
            <a:r>
              <a:rPr lang="en-US" sz="1600">
                <a:solidFill>
                  <a:schemeClr val="lt1"/>
                </a:solidFill>
                <a:latin typeface="Barlow Light"/>
                <a:ea typeface="Barlow Light"/>
                <a:cs typeface="Barlow Light"/>
                <a:sym typeface="Barlow Light"/>
              </a:rPr>
              <a:t>LCD display reverse count down time and  RELAY gets HIGH/1 signal.</a:t>
            </a:r>
            <a:endParaRPr/>
          </a:p>
        </p:txBody>
      </p:sp>
      <p:sp>
        <p:nvSpPr>
          <p:cNvPr id="342" name="Google Shape;342;p19"/>
          <p:cNvSpPr/>
          <p:nvPr/>
        </p:nvSpPr>
        <p:spPr>
          <a:xfrm rot="5400000">
            <a:off x="3646287" y="-1163426"/>
            <a:ext cx="1779416" cy="9433050"/>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9"/>
          <p:cNvSpPr/>
          <p:nvPr/>
        </p:nvSpPr>
        <p:spPr>
          <a:xfrm rot="5400000">
            <a:off x="5558957" y="2850820"/>
            <a:ext cx="1664341" cy="5942515"/>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4" name="Google Shape;344;p19"/>
          <p:cNvPicPr preferRelativeResize="0"/>
          <p:nvPr/>
        </p:nvPicPr>
        <p:blipFill rotWithShape="1">
          <a:blip r:embed="rId3">
            <a:alphaModFix/>
          </a:blip>
          <a:srcRect b="0" l="0" r="0" t="0"/>
          <a:stretch/>
        </p:blipFill>
        <p:spPr>
          <a:xfrm>
            <a:off x="5903642" y="203752"/>
            <a:ext cx="3219644" cy="1892065"/>
          </a:xfrm>
          <a:prstGeom prst="rect">
            <a:avLst/>
          </a:prstGeom>
          <a:noFill/>
          <a:ln>
            <a:noFill/>
          </a:ln>
        </p:spPr>
      </p:pic>
      <p:sp>
        <p:nvSpPr>
          <p:cNvPr id="345" name="Google Shape;345;p19"/>
          <p:cNvSpPr txBox="1"/>
          <p:nvPr/>
        </p:nvSpPr>
        <p:spPr>
          <a:xfrm>
            <a:off x="467544" y="2666594"/>
            <a:ext cx="8424936" cy="2062073"/>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100"/>
              <a:buFont typeface="Arial"/>
              <a:buNone/>
            </a:pPr>
            <a:r>
              <a:rPr b="1" lang="en-US" sz="2400">
                <a:solidFill>
                  <a:schemeClr val="dk1"/>
                </a:solidFill>
                <a:latin typeface="Barlow Light"/>
                <a:ea typeface="Barlow Light"/>
                <a:cs typeface="Barlow Light"/>
                <a:sym typeface="Barlow Light"/>
              </a:rPr>
              <a:t>Step 4 : RELAY Working</a:t>
            </a:r>
            <a:endParaRPr/>
          </a:p>
          <a:p>
            <a:pPr indent="0" lvl="0" marL="0" marR="0" rtl="0" algn="just">
              <a:spcBef>
                <a:spcPts val="0"/>
              </a:spcBef>
              <a:spcAft>
                <a:spcPts val="0"/>
              </a:spcAft>
              <a:buClr>
                <a:schemeClr val="dk1"/>
              </a:buClr>
              <a:buSzPts val="1100"/>
              <a:buFont typeface="Arial"/>
              <a:buNone/>
            </a:pPr>
            <a:r>
              <a:rPr lang="en-US" sz="1600">
                <a:solidFill>
                  <a:schemeClr val="lt1"/>
                </a:solidFill>
                <a:latin typeface="Barlow Light"/>
                <a:ea typeface="Barlow Light"/>
                <a:cs typeface="Barlow Light"/>
                <a:sym typeface="Barlow Light"/>
              </a:rPr>
              <a:t>When RELAY gets HIGH/1 signal from ardunio ,Current flowing through coil and it generates magnetic field .</a:t>
            </a:r>
            <a:endParaRPr/>
          </a:p>
          <a:p>
            <a:pPr indent="0" lvl="0" marL="0" marR="0" rtl="0" algn="just">
              <a:spcBef>
                <a:spcPts val="0"/>
              </a:spcBef>
              <a:spcAft>
                <a:spcPts val="0"/>
              </a:spcAft>
              <a:buClr>
                <a:schemeClr val="dk1"/>
              </a:buClr>
              <a:buSzPts val="1100"/>
              <a:buFont typeface="Arial"/>
              <a:buNone/>
            </a:pPr>
            <a:r>
              <a:rPr lang="en-US" sz="1600">
                <a:solidFill>
                  <a:schemeClr val="lt1"/>
                </a:solidFill>
                <a:latin typeface="Barlow Light"/>
                <a:ea typeface="Barlow Light"/>
                <a:cs typeface="Barlow Light"/>
                <a:sym typeface="Barlow Light"/>
              </a:rPr>
              <a:t>Because of magnetic field COM is connected to NO &amp; NC and circuit is completed. so, current is flowing from MAIN to RELAY and RELAY to ELECTRIC SWITCH util arduino send LOW/0 signal to RELAY.</a:t>
            </a:r>
            <a:endParaRPr/>
          </a:p>
          <a:p>
            <a:pPr indent="0" lvl="0" marL="0" marR="0" rtl="0" algn="l">
              <a:spcBef>
                <a:spcPts val="0"/>
              </a:spcBef>
              <a:spcAft>
                <a:spcPts val="0"/>
              </a:spcAft>
              <a:buClr>
                <a:schemeClr val="dk1"/>
              </a:buClr>
              <a:buSzPts val="1100"/>
              <a:buFont typeface="Arial"/>
              <a:buNone/>
            </a:pPr>
            <a:r>
              <a:t/>
            </a:r>
            <a:endParaRPr sz="1800">
              <a:solidFill>
                <a:schemeClr val="dk1"/>
              </a:solidFill>
              <a:latin typeface="Barlow Light"/>
              <a:ea typeface="Barlow Light"/>
              <a:cs typeface="Barlow Light"/>
              <a:sym typeface="Barlow Light"/>
            </a:endParaRPr>
          </a:p>
        </p:txBody>
      </p:sp>
      <p:sp>
        <p:nvSpPr>
          <p:cNvPr id="346" name="Google Shape;346;p19"/>
          <p:cNvSpPr txBox="1"/>
          <p:nvPr/>
        </p:nvSpPr>
        <p:spPr>
          <a:xfrm>
            <a:off x="3779912" y="4989907"/>
            <a:ext cx="5796138" cy="203129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2400"/>
              <a:buFont typeface="Barlow Light"/>
              <a:buNone/>
            </a:pPr>
            <a:r>
              <a:rPr b="1" lang="en-US" sz="2400">
                <a:solidFill>
                  <a:schemeClr val="dk1"/>
                </a:solidFill>
                <a:latin typeface="Barlow Light"/>
                <a:ea typeface="Barlow Light"/>
                <a:cs typeface="Barlow Light"/>
                <a:sym typeface="Barlow Light"/>
              </a:rPr>
              <a:t>Step 5 : Time Over Indication:</a:t>
            </a:r>
            <a:endParaRPr/>
          </a:p>
          <a:p>
            <a:pPr indent="0" lvl="0" marL="0" marR="0" rtl="0" algn="l">
              <a:spcBef>
                <a:spcPts val="0"/>
              </a:spcBef>
              <a:spcAft>
                <a:spcPts val="0"/>
              </a:spcAft>
              <a:buClr>
                <a:schemeClr val="dk1"/>
              </a:buClr>
              <a:buSzPts val="1600"/>
              <a:buFont typeface="Calibri"/>
              <a:buNone/>
            </a:pPr>
            <a:r>
              <a:t/>
            </a:r>
            <a:endParaRPr sz="1600">
              <a:solidFill>
                <a:schemeClr val="lt1"/>
              </a:solidFill>
              <a:latin typeface="Barlow Light"/>
              <a:ea typeface="Barlow Light"/>
              <a:cs typeface="Barlow Light"/>
              <a:sym typeface="Barlow Light"/>
            </a:endParaRPr>
          </a:p>
          <a:p>
            <a:pPr indent="0" lvl="0" marL="0" marR="0" rtl="0" algn="l">
              <a:spcBef>
                <a:spcPts val="0"/>
              </a:spcBef>
              <a:spcAft>
                <a:spcPts val="0"/>
              </a:spcAft>
              <a:buClr>
                <a:schemeClr val="lt1"/>
              </a:buClr>
              <a:buSzPts val="1600"/>
              <a:buFont typeface="Barlow Light"/>
              <a:buNone/>
            </a:pPr>
            <a:r>
              <a:rPr lang="en-US" sz="1600">
                <a:solidFill>
                  <a:schemeClr val="lt1"/>
                </a:solidFill>
                <a:latin typeface="Barlow Light"/>
                <a:ea typeface="Barlow Light"/>
                <a:cs typeface="Barlow Light"/>
                <a:sym typeface="Barlow Light"/>
              </a:rPr>
              <a:t>When count down time reach to 00:00:00 then arduino send HIGH/1 signal to BUZZER .</a:t>
            </a:r>
            <a:endParaRPr/>
          </a:p>
          <a:p>
            <a:pPr indent="0" lvl="0" marL="0" marR="0" rtl="0" algn="l">
              <a:spcBef>
                <a:spcPts val="0"/>
              </a:spcBef>
              <a:spcAft>
                <a:spcPts val="0"/>
              </a:spcAft>
              <a:buClr>
                <a:schemeClr val="lt1"/>
              </a:buClr>
              <a:buSzPts val="1600"/>
              <a:buFont typeface="Barlow Light"/>
              <a:buNone/>
            </a:pPr>
            <a:r>
              <a:rPr lang="en-US" sz="1600">
                <a:solidFill>
                  <a:schemeClr val="lt1"/>
                </a:solidFill>
                <a:latin typeface="Barlow Light"/>
                <a:ea typeface="Barlow Light"/>
                <a:cs typeface="Barlow Light"/>
                <a:sym typeface="Barlow Light"/>
              </a:rPr>
              <a:t>So, BUZZER beeps for 0.5 sec ,indicating that charging time is over.</a:t>
            </a:r>
            <a:endParaRPr/>
          </a:p>
          <a:p>
            <a:pPr indent="0" lvl="0" marL="0" marR="0" rtl="0" algn="l">
              <a:spcBef>
                <a:spcPts val="0"/>
              </a:spcBef>
              <a:spcAft>
                <a:spcPts val="0"/>
              </a:spcAft>
              <a:buClr>
                <a:schemeClr val="dk1"/>
              </a:buClr>
              <a:buSzPts val="1100"/>
              <a:buFont typeface="Arial"/>
              <a:buNone/>
            </a:pPr>
            <a:r>
              <a:t/>
            </a:r>
            <a:endParaRPr sz="1600">
              <a:solidFill>
                <a:schemeClr val="lt1"/>
              </a:solidFill>
              <a:latin typeface="Barlow Light"/>
              <a:ea typeface="Barlow Light"/>
              <a:cs typeface="Barlow Light"/>
              <a:sym typeface="Barlow Light"/>
            </a:endParaRPr>
          </a:p>
        </p:txBody>
      </p:sp>
      <p:pic>
        <p:nvPicPr>
          <p:cNvPr id="347" name="Google Shape;347;p19"/>
          <p:cNvPicPr preferRelativeResize="0"/>
          <p:nvPr/>
        </p:nvPicPr>
        <p:blipFill rotWithShape="1">
          <a:blip r:embed="rId4">
            <a:alphaModFix/>
          </a:blip>
          <a:srcRect b="0" l="0" r="0" t="0"/>
          <a:stretch/>
        </p:blipFill>
        <p:spPr>
          <a:xfrm>
            <a:off x="206713" y="4763446"/>
            <a:ext cx="2999492" cy="18570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
          <p:cNvSpPr txBox="1"/>
          <p:nvPr>
            <p:ph idx="4294967295" type="ctrTitle"/>
          </p:nvPr>
        </p:nvSpPr>
        <p:spPr>
          <a:xfrm>
            <a:off x="0" y="583951"/>
            <a:ext cx="6487633" cy="764673"/>
          </a:xfrm>
          <a:prstGeom prst="rect">
            <a:avLst/>
          </a:prstGeom>
          <a:solidFill>
            <a:srgbClr val="244061"/>
          </a:solid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1"/>
              </a:buClr>
              <a:buSzPts val="4000"/>
              <a:buFont typeface="Calibri"/>
              <a:buNone/>
            </a:pPr>
            <a:r>
              <a:rPr b="1" i="0" lang="en-US" sz="4000" u="none" cap="none" strike="noStrike">
                <a:solidFill>
                  <a:schemeClr val="lt1"/>
                </a:solidFill>
                <a:latin typeface="Calibri"/>
                <a:ea typeface="Calibri"/>
                <a:cs typeface="Calibri"/>
                <a:sym typeface="Calibri"/>
              </a:rPr>
              <a:t>Contributors</a:t>
            </a:r>
            <a:endParaRPr b="1" i="0" sz="4000" u="none" cap="none" strike="noStrike">
              <a:solidFill>
                <a:schemeClr val="lt1"/>
              </a:solidFill>
              <a:latin typeface="Calibri"/>
              <a:ea typeface="Calibri"/>
              <a:cs typeface="Calibri"/>
              <a:sym typeface="Calibri"/>
            </a:endParaRPr>
          </a:p>
        </p:txBody>
      </p:sp>
      <p:sp>
        <p:nvSpPr>
          <p:cNvPr id="133" name="Google Shape;133;p2"/>
          <p:cNvSpPr txBox="1"/>
          <p:nvPr>
            <p:ph idx="12" type="sldNum"/>
          </p:nvPr>
        </p:nvSpPr>
        <p:spPr>
          <a:xfrm>
            <a:off x="8808000" y="3065425"/>
            <a:ext cx="3360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34" name="Google Shape;134;p2"/>
          <p:cNvSpPr txBox="1"/>
          <p:nvPr/>
        </p:nvSpPr>
        <p:spPr>
          <a:xfrm>
            <a:off x="119174" y="1772816"/>
            <a:ext cx="1898244" cy="2265059"/>
          </a:xfrm>
          <a:prstGeom prst="rect">
            <a:avLst/>
          </a:prstGeom>
          <a:noFill/>
          <a:ln>
            <a:noFill/>
          </a:ln>
        </p:spPr>
        <p:txBody>
          <a:bodyPr anchorCtr="0" anchor="t" bIns="91425" lIns="91425" spcFirstLastPara="1" rIns="91425" wrap="square" tIns="91425">
            <a:noAutofit/>
          </a:bodyPr>
          <a:lstStyle/>
          <a:p>
            <a:pPr indent="0" lvl="0" marL="0" marR="0" rtl="0" algn="l">
              <a:spcBef>
                <a:spcPts val="600"/>
              </a:spcBef>
              <a:spcAft>
                <a:spcPts val="0"/>
              </a:spcAft>
              <a:buNone/>
            </a:pPr>
            <a:r>
              <a:rPr b="1" i="0" lang="en-US" sz="1800" u="sng" cap="none" strike="noStrike">
                <a:solidFill>
                  <a:srgbClr val="4173AF"/>
                </a:solidFill>
                <a:latin typeface="Merriweather"/>
                <a:ea typeface="Merriweather"/>
                <a:cs typeface="Merriweather"/>
                <a:sym typeface="Merriweather"/>
              </a:rPr>
              <a:t>Principal:</a:t>
            </a:r>
            <a:endParaRPr b="0" i="0" sz="1800" u="sng" cap="none" strike="noStrike">
              <a:solidFill>
                <a:srgbClr val="4173AF"/>
              </a:solidFill>
              <a:latin typeface="Merriweather"/>
              <a:ea typeface="Merriweather"/>
              <a:cs typeface="Merriweather"/>
              <a:sym typeface="Merriweather"/>
            </a:endParaRPr>
          </a:p>
          <a:p>
            <a:pPr indent="0" lvl="0" marL="0" marR="0" rtl="0" algn="l">
              <a:spcBef>
                <a:spcPts val="600"/>
              </a:spcBef>
              <a:spcAft>
                <a:spcPts val="0"/>
              </a:spcAft>
              <a:buNone/>
            </a:pPr>
            <a:r>
              <a:rPr b="0" i="0" lang="en-US" sz="1400" u="none" cap="none" strike="noStrike">
                <a:solidFill>
                  <a:schemeClr val="dk1"/>
                </a:solidFill>
                <a:latin typeface="Merriweather"/>
                <a:ea typeface="Merriweather"/>
                <a:cs typeface="Merriweather"/>
                <a:sym typeface="Merriweather"/>
              </a:rPr>
              <a:t>Mr  Dr. V. S. Bandal</a:t>
            </a:r>
            <a:r>
              <a:rPr b="1" i="0" lang="en-US" sz="1400" u="none" cap="none" strike="noStrike">
                <a:solidFill>
                  <a:schemeClr val="dk1"/>
                </a:solidFill>
                <a:latin typeface="Merriweather"/>
                <a:ea typeface="Merriweather"/>
                <a:cs typeface="Merriweather"/>
                <a:sym typeface="Merriweather"/>
              </a:rPr>
              <a:t> </a:t>
            </a:r>
            <a:endParaRPr/>
          </a:p>
          <a:p>
            <a:pPr indent="0" lvl="0" marL="0" marR="0" rtl="0" algn="l">
              <a:spcBef>
                <a:spcPts val="600"/>
              </a:spcBef>
              <a:spcAft>
                <a:spcPts val="0"/>
              </a:spcAft>
              <a:buNone/>
            </a:pPr>
            <a:r>
              <a:t/>
            </a:r>
            <a:endParaRPr b="0" i="0" sz="14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t/>
            </a:r>
            <a:endParaRPr b="0" i="0" sz="12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t/>
            </a:r>
            <a:endParaRPr b="0" i="0" sz="12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rPr b="1" i="0" lang="en-US" sz="1600" u="sng" cap="none" strike="noStrike">
                <a:solidFill>
                  <a:srgbClr val="4173AF"/>
                </a:solidFill>
                <a:latin typeface="Merriweather"/>
                <a:ea typeface="Merriweather"/>
                <a:cs typeface="Merriweather"/>
                <a:sym typeface="Merriweather"/>
              </a:rPr>
              <a:t>Group members:</a:t>
            </a:r>
            <a:endParaRPr b="1" i="0" sz="1600" u="sng" cap="none" strike="noStrike">
              <a:solidFill>
                <a:srgbClr val="4173AF"/>
              </a:solidFill>
              <a:latin typeface="Merriweather"/>
              <a:ea typeface="Merriweather"/>
              <a:cs typeface="Merriweather"/>
              <a:sym typeface="Merriweather"/>
            </a:endParaRPr>
          </a:p>
          <a:p>
            <a:pPr indent="0" lvl="0" marL="0" marR="0" rtl="0" algn="l">
              <a:spcBef>
                <a:spcPts val="600"/>
              </a:spcBef>
              <a:spcAft>
                <a:spcPts val="0"/>
              </a:spcAft>
              <a:buNone/>
            </a:pPr>
            <a:r>
              <a:rPr b="0" i="0" lang="en-US" sz="1400" u="none" cap="none" strike="noStrike">
                <a:solidFill>
                  <a:schemeClr val="dk1"/>
                </a:solidFill>
                <a:latin typeface="Merriweather"/>
                <a:ea typeface="Merriweather"/>
                <a:cs typeface="Merriweather"/>
                <a:sym typeface="Merriweather"/>
              </a:rPr>
              <a:t>Ajay More                 </a:t>
            </a:r>
            <a:endParaRPr b="0" i="0" sz="14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rPr b="0" i="0" lang="en-US" sz="1400" u="none" cap="none" strike="noStrike">
                <a:solidFill>
                  <a:schemeClr val="dk1"/>
                </a:solidFill>
                <a:latin typeface="Merriweather"/>
                <a:ea typeface="Merriweather"/>
                <a:cs typeface="Merriweather"/>
                <a:sym typeface="Merriweather"/>
              </a:rPr>
              <a:t>Siddhant Kalamkar</a:t>
            </a:r>
            <a:endParaRPr b="0" i="0" sz="14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rPr b="0" i="0" lang="en-US" sz="1400" u="none" cap="none" strike="noStrike">
                <a:solidFill>
                  <a:schemeClr val="dk1"/>
                </a:solidFill>
                <a:latin typeface="Merriweather"/>
                <a:ea typeface="Merriweather"/>
                <a:cs typeface="Merriweather"/>
                <a:sym typeface="Merriweather"/>
              </a:rPr>
              <a:t>Siddharth Kalamkar</a:t>
            </a:r>
            <a:endParaRPr b="0" i="0" sz="14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rPr b="0" i="0" lang="en-US" sz="1400" u="none" cap="none" strike="noStrike">
                <a:solidFill>
                  <a:schemeClr val="dk1"/>
                </a:solidFill>
                <a:latin typeface="Merriweather"/>
                <a:ea typeface="Merriweather"/>
                <a:cs typeface="Merriweather"/>
                <a:sym typeface="Merriweather"/>
              </a:rPr>
              <a:t>Niyamat Choudhary</a:t>
            </a:r>
            <a:endParaRPr b="0" i="0" sz="14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t/>
            </a:r>
            <a:endParaRPr b="0" i="0" sz="12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t/>
            </a:r>
            <a:endParaRPr b="0" i="0" sz="12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t/>
            </a:r>
            <a:endParaRPr b="1" i="0" sz="1200" u="none" cap="none" strike="noStrike">
              <a:solidFill>
                <a:srgbClr val="A5B0FE"/>
              </a:solidFill>
              <a:latin typeface="Merriweather"/>
              <a:ea typeface="Merriweather"/>
              <a:cs typeface="Merriweather"/>
              <a:sym typeface="Merriweather"/>
            </a:endParaRPr>
          </a:p>
          <a:p>
            <a:pPr indent="0" lvl="0" marL="0" marR="0" rtl="0" algn="l">
              <a:spcBef>
                <a:spcPts val="600"/>
              </a:spcBef>
              <a:spcAft>
                <a:spcPts val="0"/>
              </a:spcAft>
              <a:buNone/>
            </a:pPr>
            <a:r>
              <a:t/>
            </a:r>
            <a:endParaRPr b="0" i="0" sz="1200" u="none" cap="none" strike="noStrike">
              <a:solidFill>
                <a:srgbClr val="2C3E50"/>
              </a:solidFill>
              <a:latin typeface="Merriweather"/>
              <a:ea typeface="Merriweather"/>
              <a:cs typeface="Merriweather"/>
              <a:sym typeface="Merriweather"/>
            </a:endParaRPr>
          </a:p>
          <a:p>
            <a:pPr indent="0" lvl="0" marL="0" marR="0" rtl="0" algn="l">
              <a:spcBef>
                <a:spcPts val="600"/>
              </a:spcBef>
              <a:spcAft>
                <a:spcPts val="0"/>
              </a:spcAft>
              <a:buNone/>
            </a:pPr>
            <a:r>
              <a:t/>
            </a:r>
            <a:endParaRPr b="0" i="0" sz="1200" u="none" cap="none" strike="noStrike">
              <a:solidFill>
                <a:srgbClr val="2C3E50"/>
              </a:solidFill>
              <a:latin typeface="Merriweather"/>
              <a:ea typeface="Merriweather"/>
              <a:cs typeface="Merriweather"/>
              <a:sym typeface="Merriweather"/>
            </a:endParaRPr>
          </a:p>
          <a:p>
            <a:pPr indent="0" lvl="0" marL="0" marR="0" rtl="0" algn="l">
              <a:spcBef>
                <a:spcPts val="600"/>
              </a:spcBef>
              <a:spcAft>
                <a:spcPts val="0"/>
              </a:spcAft>
              <a:buNone/>
            </a:pPr>
            <a:r>
              <a:t/>
            </a:r>
            <a:endParaRPr b="0" i="0" sz="1200" u="none" cap="none" strike="noStrike">
              <a:solidFill>
                <a:srgbClr val="2C3E50"/>
              </a:solidFill>
              <a:latin typeface="Merriweather"/>
              <a:ea typeface="Merriweather"/>
              <a:cs typeface="Merriweather"/>
              <a:sym typeface="Merriweather"/>
            </a:endParaRPr>
          </a:p>
        </p:txBody>
      </p:sp>
      <p:sp>
        <p:nvSpPr>
          <p:cNvPr id="135" name="Google Shape;135;p2"/>
          <p:cNvSpPr txBox="1"/>
          <p:nvPr/>
        </p:nvSpPr>
        <p:spPr>
          <a:xfrm>
            <a:off x="2345586" y="1772816"/>
            <a:ext cx="1898244" cy="3168352"/>
          </a:xfrm>
          <a:prstGeom prst="rect">
            <a:avLst/>
          </a:prstGeom>
          <a:noFill/>
          <a:ln>
            <a:noFill/>
          </a:ln>
        </p:spPr>
        <p:txBody>
          <a:bodyPr anchorCtr="0" anchor="t" bIns="91425" lIns="91425" spcFirstLastPara="1" rIns="91425" wrap="square" tIns="91425">
            <a:noAutofit/>
          </a:bodyPr>
          <a:lstStyle/>
          <a:p>
            <a:pPr indent="0" lvl="0" marL="0" marR="0" rtl="0" algn="l">
              <a:spcBef>
                <a:spcPts val="600"/>
              </a:spcBef>
              <a:spcAft>
                <a:spcPts val="0"/>
              </a:spcAft>
              <a:buNone/>
            </a:pPr>
            <a:r>
              <a:rPr b="1" i="0" lang="en-US" sz="1600" u="sng" cap="none" strike="noStrike">
                <a:solidFill>
                  <a:srgbClr val="4173AF"/>
                </a:solidFill>
                <a:latin typeface="Merriweather"/>
                <a:ea typeface="Merriweather"/>
                <a:cs typeface="Merriweather"/>
                <a:sym typeface="Merriweather"/>
              </a:rPr>
              <a:t>HOD:</a:t>
            </a:r>
            <a:endParaRPr b="1" i="0" sz="1600" u="sng" cap="none" strike="noStrike">
              <a:solidFill>
                <a:srgbClr val="4173AF"/>
              </a:solidFill>
              <a:latin typeface="Merriweather"/>
              <a:ea typeface="Merriweather"/>
              <a:cs typeface="Merriweather"/>
              <a:sym typeface="Merriweather"/>
            </a:endParaRPr>
          </a:p>
          <a:p>
            <a:pPr indent="0" lvl="0" marL="0" marR="0" rtl="0" algn="l">
              <a:spcBef>
                <a:spcPts val="600"/>
              </a:spcBef>
              <a:spcAft>
                <a:spcPts val="0"/>
              </a:spcAft>
              <a:buNone/>
            </a:pPr>
            <a:r>
              <a:rPr b="0" i="0" lang="en-US" sz="1400" u="none" cap="none" strike="noStrike">
                <a:solidFill>
                  <a:schemeClr val="dk1"/>
                </a:solidFill>
                <a:latin typeface="Merriweather"/>
                <a:ea typeface="Merriweather"/>
                <a:cs typeface="Merriweather"/>
                <a:sym typeface="Merriweather"/>
              </a:rPr>
              <a:t>Mr U. V. Kokate</a:t>
            </a:r>
            <a:endParaRPr/>
          </a:p>
          <a:p>
            <a:pPr indent="0" lvl="0" marL="0" marR="0" rtl="0" algn="l">
              <a:spcBef>
                <a:spcPts val="600"/>
              </a:spcBef>
              <a:spcAft>
                <a:spcPts val="0"/>
              </a:spcAft>
              <a:buNone/>
            </a:pPr>
            <a:r>
              <a:t/>
            </a:r>
            <a:endParaRPr b="1" i="0" sz="12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t/>
            </a:r>
            <a:endParaRPr b="1" i="0" sz="12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t/>
            </a:r>
            <a:endParaRPr b="1" i="0" sz="12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t/>
            </a:r>
            <a:endParaRPr b="1" i="0" sz="1200" u="none" cap="none" strike="noStrike">
              <a:solidFill>
                <a:schemeClr val="dk1"/>
              </a:solidFill>
              <a:latin typeface="Merriweather"/>
              <a:ea typeface="Merriweather"/>
              <a:cs typeface="Merriweather"/>
              <a:sym typeface="Merriweather"/>
            </a:endParaRPr>
          </a:p>
          <a:p>
            <a:pPr indent="0" lvl="0" marL="0" marR="0" rtl="0" algn="l">
              <a:spcBef>
                <a:spcPts val="600"/>
              </a:spcBef>
              <a:spcAft>
                <a:spcPts val="0"/>
              </a:spcAft>
              <a:buNone/>
            </a:pPr>
            <a:r>
              <a:rPr b="1" i="0" lang="en-US" sz="1800" u="sng" cap="none" strike="noStrike">
                <a:solidFill>
                  <a:srgbClr val="4173AF"/>
                </a:solidFill>
                <a:latin typeface="Merriweather"/>
                <a:ea typeface="Merriweather"/>
                <a:cs typeface="Merriweather"/>
                <a:sym typeface="Merriweather"/>
              </a:rPr>
              <a:t>Guide:</a:t>
            </a:r>
            <a:endParaRPr/>
          </a:p>
          <a:p>
            <a:pPr indent="0" lvl="0" marL="0" marR="0" rtl="0" algn="l">
              <a:spcBef>
                <a:spcPts val="600"/>
              </a:spcBef>
              <a:spcAft>
                <a:spcPts val="0"/>
              </a:spcAft>
              <a:buNone/>
            </a:pPr>
            <a:r>
              <a:rPr b="0" i="0" lang="en-US" sz="1600" u="none" cap="none" strike="noStrike">
                <a:solidFill>
                  <a:schemeClr val="dk1"/>
                </a:solidFill>
                <a:latin typeface="Merriweather"/>
                <a:ea typeface="Merriweather"/>
                <a:cs typeface="Merriweather"/>
                <a:sym typeface="Merriweather"/>
              </a:rPr>
              <a:t>Mrs A. A. Shaikh</a:t>
            </a:r>
            <a:endParaRPr/>
          </a:p>
        </p:txBody>
      </p:sp>
      <p:pic>
        <p:nvPicPr>
          <p:cNvPr id="136" name="Google Shape;136;p2"/>
          <p:cNvPicPr preferRelativeResize="0"/>
          <p:nvPr/>
        </p:nvPicPr>
        <p:blipFill rotWithShape="1">
          <a:blip r:embed="rId3">
            <a:alphaModFix/>
          </a:blip>
          <a:srcRect b="0" l="0" r="0" t="0"/>
          <a:stretch/>
        </p:blipFill>
        <p:spPr>
          <a:xfrm>
            <a:off x="4571999" y="0"/>
            <a:ext cx="4572001" cy="68580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37" name="Google Shape;137;p2"/>
          <p:cNvSpPr txBox="1"/>
          <p:nvPr/>
        </p:nvSpPr>
        <p:spPr>
          <a:xfrm>
            <a:off x="0" y="5509376"/>
            <a:ext cx="4499993" cy="764673"/>
          </a:xfrm>
          <a:prstGeom prst="rect">
            <a:avLst/>
          </a:prstGeom>
          <a:solidFill>
            <a:srgbClr val="244061"/>
          </a:solidFill>
          <a:ln>
            <a:noFill/>
          </a:ln>
        </p:spPr>
        <p:txBody>
          <a:bodyPr anchorCtr="0" anchor="b" bIns="91425" lIns="91425" spcFirstLastPara="1" rIns="91425" wrap="square" tIns="91425">
            <a:noAutofit/>
          </a:bodyPr>
          <a:lstStyle/>
          <a:p>
            <a:pPr indent="0" lvl="0" marL="0" marR="0" rtl="0" algn="ctr">
              <a:spcBef>
                <a:spcPts val="0"/>
              </a:spcBef>
              <a:spcAft>
                <a:spcPts val="0"/>
              </a:spcAft>
              <a:buClr>
                <a:schemeClr val="lt1"/>
              </a:buClr>
              <a:buSzPts val="2400"/>
              <a:buFont typeface="Calibri"/>
              <a:buNone/>
            </a:pPr>
            <a:r>
              <a:rPr b="1" i="0" lang="en-US" sz="2400" u="none" cap="none" strike="noStrike">
                <a:solidFill>
                  <a:schemeClr val="lt1"/>
                </a:solidFill>
                <a:latin typeface="Calibri"/>
                <a:ea typeface="Calibri"/>
                <a:cs typeface="Calibri"/>
                <a:sym typeface="Calibri"/>
              </a:rPr>
              <a:t>Government Polytechnic Pune</a:t>
            </a:r>
            <a:endParaRPr b="1" i="0" sz="24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0"/>
          <p:cNvSpPr txBox="1"/>
          <p:nvPr/>
        </p:nvSpPr>
        <p:spPr>
          <a:xfrm>
            <a:off x="0" y="11087"/>
            <a:ext cx="9144000" cy="504056"/>
          </a:xfrm>
          <a:prstGeom prst="rect">
            <a:avLst/>
          </a:prstGeom>
          <a:gradFill>
            <a:gsLst>
              <a:gs pos="0">
                <a:srgbClr val="955520"/>
              </a:gs>
              <a:gs pos="50000">
                <a:srgbClr val="D97B2E"/>
              </a:gs>
              <a:gs pos="100000">
                <a:srgbClr val="FF9438"/>
              </a:gs>
            </a:gsLst>
            <a:path path="circle">
              <a:fillToRect b="50%" l="50%" r="50%" t="50%"/>
            </a:path>
            <a:tileRect/>
          </a:gradFill>
          <a:ln cap="flat" cmpd="sng" w="50800">
            <a:solidFill>
              <a:schemeClr val="lt1"/>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marR="0" rtl="0" algn="l">
              <a:spcBef>
                <a:spcPts val="0"/>
              </a:spcBef>
              <a:spcAft>
                <a:spcPts val="0"/>
              </a:spcAft>
              <a:buClr>
                <a:schemeClr val="dk1"/>
              </a:buClr>
              <a:buSzPts val="2800"/>
              <a:buFont typeface="Calibri"/>
              <a:buNone/>
            </a:pPr>
            <a:r>
              <a:t/>
            </a:r>
            <a:endParaRPr sz="2800">
              <a:solidFill>
                <a:schemeClr val="lt1"/>
              </a:solidFill>
              <a:latin typeface="Calibri"/>
              <a:ea typeface="Calibri"/>
              <a:cs typeface="Calibri"/>
              <a:sym typeface="Calibri"/>
            </a:endParaRPr>
          </a:p>
        </p:txBody>
      </p:sp>
      <p:sp>
        <p:nvSpPr>
          <p:cNvPr id="353" name="Google Shape;353;p20"/>
          <p:cNvSpPr txBox="1"/>
          <p:nvPr/>
        </p:nvSpPr>
        <p:spPr>
          <a:xfrm>
            <a:off x="0" y="6353944"/>
            <a:ext cx="9144000" cy="504056"/>
          </a:xfrm>
          <a:prstGeom prst="rect">
            <a:avLst/>
          </a:prstGeom>
          <a:gradFill>
            <a:gsLst>
              <a:gs pos="0">
                <a:srgbClr val="955520"/>
              </a:gs>
              <a:gs pos="50000">
                <a:srgbClr val="D97B2E"/>
              </a:gs>
              <a:gs pos="100000">
                <a:srgbClr val="FF9438"/>
              </a:gs>
            </a:gsLst>
            <a:path path="circle">
              <a:fillToRect b="50%" l="50%" r="50%" t="50%"/>
            </a:path>
            <a:tileRect/>
          </a:gradFill>
          <a:ln cap="flat" cmpd="sng" w="50800">
            <a:solidFill>
              <a:schemeClr val="lt1"/>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marR="0" rtl="0" algn="l">
              <a:spcBef>
                <a:spcPts val="0"/>
              </a:spcBef>
              <a:spcAft>
                <a:spcPts val="0"/>
              </a:spcAft>
              <a:buClr>
                <a:schemeClr val="dk1"/>
              </a:buClr>
              <a:buSzPts val="2800"/>
              <a:buFont typeface="Calibri"/>
              <a:buNone/>
            </a:pPr>
            <a:r>
              <a:t/>
            </a:r>
            <a:endParaRPr sz="2800">
              <a:solidFill>
                <a:schemeClr val="lt1"/>
              </a:solidFill>
              <a:latin typeface="Calibri"/>
              <a:ea typeface="Calibri"/>
              <a:cs typeface="Calibri"/>
              <a:sym typeface="Calibri"/>
            </a:endParaRPr>
          </a:p>
        </p:txBody>
      </p:sp>
      <p:pic>
        <p:nvPicPr>
          <p:cNvPr id="354" name="Google Shape;354;p20"/>
          <p:cNvPicPr preferRelativeResize="0"/>
          <p:nvPr/>
        </p:nvPicPr>
        <p:blipFill rotWithShape="1">
          <a:blip r:embed="rId3">
            <a:alphaModFix/>
          </a:blip>
          <a:srcRect b="0" l="0" r="0" t="0"/>
          <a:stretch/>
        </p:blipFill>
        <p:spPr>
          <a:xfrm>
            <a:off x="107504" y="692696"/>
            <a:ext cx="8856984" cy="5184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1"/>
          <p:cNvSpPr txBox="1"/>
          <p:nvPr/>
        </p:nvSpPr>
        <p:spPr>
          <a:xfrm>
            <a:off x="251520" y="188640"/>
            <a:ext cx="8568952" cy="792088"/>
          </a:xfrm>
          <a:prstGeom prst="rect">
            <a:avLst/>
          </a:prstGeom>
          <a:gradFill>
            <a:gsLst>
              <a:gs pos="0">
                <a:srgbClr val="955520"/>
              </a:gs>
              <a:gs pos="50000">
                <a:srgbClr val="D97B2E"/>
              </a:gs>
              <a:gs pos="100000">
                <a:srgbClr val="FF9438"/>
              </a:gs>
            </a:gsLst>
            <a:path path="circle">
              <a:fillToRect b="50%" l="50%" r="50%" t="50%"/>
            </a:path>
            <a:tileRect/>
          </a:gradFill>
          <a:ln cap="flat" cmpd="sng" w="50800">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ctr">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Supportive Android Application</a:t>
            </a:r>
            <a:endParaRPr/>
          </a:p>
          <a:p>
            <a:pPr indent="0" lvl="0" marL="0" marR="0" rtl="0" algn="l">
              <a:spcBef>
                <a:spcPts val="0"/>
              </a:spcBef>
              <a:spcAft>
                <a:spcPts val="0"/>
              </a:spcAft>
              <a:buClr>
                <a:schemeClr val="dk1"/>
              </a:buClr>
              <a:buSzPts val="2800"/>
              <a:buFont typeface="Calibri"/>
              <a:buNone/>
            </a:pPr>
            <a:r>
              <a:t/>
            </a:r>
            <a:endParaRPr sz="2800">
              <a:solidFill>
                <a:schemeClr val="lt1"/>
              </a:solidFill>
              <a:latin typeface="Calibri"/>
              <a:ea typeface="Calibri"/>
              <a:cs typeface="Calibri"/>
              <a:sym typeface="Calibri"/>
            </a:endParaRPr>
          </a:p>
        </p:txBody>
      </p:sp>
      <p:pic>
        <p:nvPicPr>
          <p:cNvPr id="360" name="Google Shape;360;p21"/>
          <p:cNvPicPr preferRelativeResize="0"/>
          <p:nvPr/>
        </p:nvPicPr>
        <p:blipFill rotWithShape="1">
          <a:blip r:embed="rId3">
            <a:alphaModFix/>
          </a:blip>
          <a:srcRect b="0" l="0" r="0" t="0"/>
          <a:stretch/>
        </p:blipFill>
        <p:spPr>
          <a:xfrm>
            <a:off x="395536" y="1484784"/>
            <a:ext cx="1944216" cy="4032448"/>
          </a:xfrm>
          <a:prstGeom prst="rect">
            <a:avLst/>
          </a:prstGeom>
          <a:noFill/>
          <a:ln>
            <a:noFill/>
          </a:ln>
        </p:spPr>
      </p:pic>
      <p:pic>
        <p:nvPicPr>
          <p:cNvPr id="361" name="Google Shape;361;p21"/>
          <p:cNvPicPr preferRelativeResize="0"/>
          <p:nvPr/>
        </p:nvPicPr>
        <p:blipFill rotWithShape="1">
          <a:blip r:embed="rId4">
            <a:alphaModFix/>
          </a:blip>
          <a:srcRect b="0" l="0" r="0" t="0"/>
          <a:stretch/>
        </p:blipFill>
        <p:spPr>
          <a:xfrm>
            <a:off x="2591526" y="1484784"/>
            <a:ext cx="2016224" cy="4104456"/>
          </a:xfrm>
          <a:prstGeom prst="rect">
            <a:avLst/>
          </a:prstGeom>
          <a:noFill/>
          <a:ln>
            <a:noFill/>
          </a:ln>
        </p:spPr>
      </p:pic>
      <p:pic>
        <p:nvPicPr>
          <p:cNvPr id="362" name="Google Shape;362;p21"/>
          <p:cNvPicPr preferRelativeResize="0"/>
          <p:nvPr/>
        </p:nvPicPr>
        <p:blipFill rotWithShape="1">
          <a:blip r:embed="rId5">
            <a:alphaModFix/>
          </a:blip>
          <a:srcRect b="0" l="0" r="0" t="0"/>
          <a:stretch/>
        </p:blipFill>
        <p:spPr>
          <a:xfrm>
            <a:off x="4859524" y="1484784"/>
            <a:ext cx="1944216" cy="4032448"/>
          </a:xfrm>
          <a:prstGeom prst="rect">
            <a:avLst/>
          </a:prstGeom>
          <a:noFill/>
          <a:ln>
            <a:noFill/>
          </a:ln>
        </p:spPr>
      </p:pic>
      <p:pic>
        <p:nvPicPr>
          <p:cNvPr id="363" name="Google Shape;363;p21"/>
          <p:cNvPicPr preferRelativeResize="0"/>
          <p:nvPr/>
        </p:nvPicPr>
        <p:blipFill rotWithShape="1">
          <a:blip r:embed="rId6">
            <a:alphaModFix/>
          </a:blip>
          <a:srcRect b="0" l="0" r="0" t="0"/>
          <a:stretch/>
        </p:blipFill>
        <p:spPr>
          <a:xfrm>
            <a:off x="7055514" y="1484784"/>
            <a:ext cx="1872208" cy="4032448"/>
          </a:xfrm>
          <a:prstGeom prst="rect">
            <a:avLst/>
          </a:prstGeom>
          <a:noFill/>
          <a:ln>
            <a:noFill/>
          </a:ln>
        </p:spPr>
      </p:pic>
      <p:sp>
        <p:nvSpPr>
          <p:cNvPr id="364" name="Google Shape;364;p21"/>
          <p:cNvSpPr/>
          <p:nvPr/>
        </p:nvSpPr>
        <p:spPr>
          <a:xfrm>
            <a:off x="251520" y="5589240"/>
            <a:ext cx="1944216" cy="50405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Slash screen of App</a:t>
            </a:r>
            <a:endParaRPr sz="1800">
              <a:solidFill>
                <a:schemeClr val="dk1"/>
              </a:solidFill>
              <a:latin typeface="Calibri"/>
              <a:ea typeface="Calibri"/>
              <a:cs typeface="Calibri"/>
              <a:sym typeface="Calibri"/>
            </a:endParaRPr>
          </a:p>
        </p:txBody>
      </p:sp>
      <p:sp>
        <p:nvSpPr>
          <p:cNvPr id="365" name="Google Shape;365;p21"/>
          <p:cNvSpPr/>
          <p:nvPr/>
        </p:nvSpPr>
        <p:spPr>
          <a:xfrm>
            <a:off x="2648732" y="5661248"/>
            <a:ext cx="1944216" cy="50405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Home Page with navigation Bar</a:t>
            </a:r>
            <a:endParaRPr sz="1800">
              <a:solidFill>
                <a:schemeClr val="dk1"/>
              </a:solidFill>
              <a:latin typeface="Calibri"/>
              <a:ea typeface="Calibri"/>
              <a:cs typeface="Calibri"/>
              <a:sym typeface="Calibri"/>
            </a:endParaRPr>
          </a:p>
        </p:txBody>
      </p:sp>
      <p:sp>
        <p:nvSpPr>
          <p:cNvPr id="366" name="Google Shape;366;p21"/>
          <p:cNvSpPr/>
          <p:nvPr/>
        </p:nvSpPr>
        <p:spPr>
          <a:xfrm>
            <a:off x="4834121" y="5669887"/>
            <a:ext cx="1944216" cy="50405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Activity showing feature</a:t>
            </a:r>
            <a:endParaRPr sz="1800">
              <a:solidFill>
                <a:schemeClr val="dk1"/>
              </a:solidFill>
              <a:latin typeface="Calibri"/>
              <a:ea typeface="Calibri"/>
              <a:cs typeface="Calibri"/>
              <a:sym typeface="Calibri"/>
            </a:endParaRPr>
          </a:p>
        </p:txBody>
      </p:sp>
      <p:sp>
        <p:nvSpPr>
          <p:cNvPr id="367" name="Google Shape;367;p21"/>
          <p:cNvSpPr/>
          <p:nvPr/>
        </p:nvSpPr>
        <p:spPr>
          <a:xfrm>
            <a:off x="7008670" y="5669887"/>
            <a:ext cx="1944216" cy="50405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Video tutorial for user</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22"/>
          <p:cNvGrpSpPr/>
          <p:nvPr/>
        </p:nvGrpSpPr>
        <p:grpSpPr>
          <a:xfrm>
            <a:off x="2789808" y="5159405"/>
            <a:ext cx="5642721" cy="886119"/>
            <a:chOff x="1848597" y="104106"/>
            <a:chExt cx="4048170" cy="1094690"/>
          </a:xfrm>
        </p:grpSpPr>
        <p:sp>
          <p:nvSpPr>
            <p:cNvPr id="373" name="Google Shape;373;p22"/>
            <p:cNvSpPr/>
            <p:nvPr/>
          </p:nvSpPr>
          <p:spPr>
            <a:xfrm rot="5400000">
              <a:off x="3413847" y="-1284124"/>
              <a:ext cx="1094690" cy="3871150"/>
            </a:xfrm>
            <a:prstGeom prst="round2SameRect">
              <a:avLst>
                <a:gd fmla="val 16667" name="adj1"/>
                <a:gd fmla="val 0" name="adj2"/>
              </a:avLst>
            </a:prstGeom>
            <a:gradFill>
              <a:gsLst>
                <a:gs pos="0">
                  <a:srgbClr val="955520"/>
                </a:gs>
                <a:gs pos="50000">
                  <a:srgbClr val="D97B2E"/>
                </a:gs>
                <a:gs pos="100000">
                  <a:srgbClr val="FF9438"/>
                </a:gs>
              </a:gsLst>
              <a:lin ang="10800000" scaled="0"/>
            </a:gra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txBox="1"/>
            <p:nvPr/>
          </p:nvSpPr>
          <p:spPr>
            <a:xfrm>
              <a:off x="1848597" y="124183"/>
              <a:ext cx="3817712" cy="987814"/>
            </a:xfrm>
            <a:prstGeom prst="rect">
              <a:avLst/>
            </a:prstGeom>
            <a:noFill/>
            <a:ln>
              <a:noFill/>
            </a:ln>
          </p:spPr>
          <p:txBody>
            <a:bodyPr anchorCtr="0" anchor="ctr" bIns="123825" lIns="247650" spcFirstLastPara="1" rIns="247650" wrap="square" tIns="123825">
              <a:noAutofit/>
            </a:bodyPr>
            <a:lstStyle/>
            <a:p>
              <a:pPr indent="0" lvl="1" marL="457200" marR="0" rtl="0" algn="l">
                <a:lnSpc>
                  <a:spcPct val="9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By providing this facilities at railway station ,bus stop, colleges, mall; any one can explore it as business</a:t>
              </a:r>
              <a:endParaRPr/>
            </a:p>
          </p:txBody>
        </p:sp>
      </p:grpSp>
      <p:grpSp>
        <p:nvGrpSpPr>
          <p:cNvPr id="375" name="Google Shape;375;p22"/>
          <p:cNvGrpSpPr/>
          <p:nvPr/>
        </p:nvGrpSpPr>
        <p:grpSpPr>
          <a:xfrm>
            <a:off x="3127068" y="2978113"/>
            <a:ext cx="5318278" cy="811029"/>
            <a:chOff x="2025617" y="104106"/>
            <a:chExt cx="3871150" cy="1094690"/>
          </a:xfrm>
        </p:grpSpPr>
        <p:sp>
          <p:nvSpPr>
            <p:cNvPr id="376" name="Google Shape;376;p22"/>
            <p:cNvSpPr/>
            <p:nvPr/>
          </p:nvSpPr>
          <p:spPr>
            <a:xfrm rot="5400000">
              <a:off x="3413847" y="-1284124"/>
              <a:ext cx="1094690" cy="3871150"/>
            </a:xfrm>
            <a:prstGeom prst="round2SameRect">
              <a:avLst>
                <a:gd fmla="val 16667" name="adj1"/>
                <a:gd fmla="val 0" name="adj2"/>
              </a:avLst>
            </a:prstGeom>
            <a:gradFill>
              <a:gsLst>
                <a:gs pos="0">
                  <a:srgbClr val="955520"/>
                </a:gs>
                <a:gs pos="50000">
                  <a:srgbClr val="D97B2E"/>
                </a:gs>
                <a:gs pos="100000">
                  <a:srgbClr val="FF9438"/>
                </a:gs>
              </a:gsLst>
              <a:lin ang="10800000" scaled="0"/>
            </a:gra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txBox="1"/>
            <p:nvPr/>
          </p:nvSpPr>
          <p:spPr>
            <a:xfrm>
              <a:off x="2025617" y="157544"/>
              <a:ext cx="3817712" cy="987814"/>
            </a:xfrm>
            <a:prstGeom prst="rect">
              <a:avLst/>
            </a:prstGeom>
            <a:noFill/>
            <a:ln>
              <a:noFill/>
            </a:ln>
          </p:spPr>
          <p:txBody>
            <a:bodyPr anchorCtr="0" anchor="ctr" bIns="123825" lIns="247650" spcFirstLastPara="1" rIns="247650" wrap="square" tIns="123825">
              <a:noAutofit/>
            </a:bodyPr>
            <a:lstStyle/>
            <a:p>
              <a:pPr indent="0" lvl="1" marL="0" marR="0" rtl="0" algn="just">
                <a:lnSpc>
                  <a:spcPct val="9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Technical as well as non-technical people can easily access the device </a:t>
              </a:r>
              <a:endParaRPr b="0" i="0" sz="1600" u="none" cap="none" strike="noStrike">
                <a:solidFill>
                  <a:schemeClr val="dk1"/>
                </a:solidFill>
                <a:latin typeface="Barlow Light"/>
                <a:ea typeface="Barlow Light"/>
                <a:cs typeface="Barlow Light"/>
                <a:sym typeface="Barlow Light"/>
              </a:endParaRPr>
            </a:p>
          </p:txBody>
        </p:sp>
      </p:grpSp>
      <p:grpSp>
        <p:nvGrpSpPr>
          <p:cNvPr id="378" name="Google Shape;378;p22"/>
          <p:cNvGrpSpPr/>
          <p:nvPr/>
        </p:nvGrpSpPr>
        <p:grpSpPr>
          <a:xfrm>
            <a:off x="480361" y="2871142"/>
            <a:ext cx="2672565" cy="1030655"/>
            <a:chOff x="7239" y="0"/>
            <a:chExt cx="2025617" cy="1302654"/>
          </a:xfrm>
        </p:grpSpPr>
        <p:sp>
          <p:nvSpPr>
            <p:cNvPr id="379" name="Google Shape;379;p22"/>
            <p:cNvSpPr/>
            <p:nvPr/>
          </p:nvSpPr>
          <p:spPr>
            <a:xfrm>
              <a:off x="7239" y="0"/>
              <a:ext cx="2025617" cy="1302654"/>
            </a:xfrm>
            <a:prstGeom prst="roundRect">
              <a:avLst>
                <a:gd fmla="val 16667" name="adj"/>
              </a:avLst>
            </a:prstGeom>
            <a:solidFill>
              <a:srgbClr val="24406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txBox="1"/>
            <p:nvPr/>
          </p:nvSpPr>
          <p:spPr>
            <a:xfrm>
              <a:off x="70829" y="63590"/>
              <a:ext cx="1898437" cy="1175474"/>
            </a:xfrm>
            <a:prstGeom prst="rect">
              <a:avLst/>
            </a:prstGeom>
            <a:solidFill>
              <a:srgbClr val="244061"/>
            </a:solidFill>
            <a:ln>
              <a:noFill/>
            </a:ln>
          </p:spPr>
          <p:txBody>
            <a:bodyPr anchorCtr="0" anchor="ctr" bIns="53325" lIns="106675" spcFirstLastPara="1" rIns="106675" wrap="square" tIns="53325">
              <a:noAutofit/>
            </a:bodyPr>
            <a:lstStyle/>
            <a:p>
              <a:pPr indent="0" lvl="0" marL="0" marR="0" rtl="0" algn="ctr">
                <a:lnSpc>
                  <a:spcPct val="90000"/>
                </a:lnSpc>
                <a:spcBef>
                  <a:spcPts val="0"/>
                </a:spcBef>
                <a:spcAft>
                  <a:spcPts val="0"/>
                </a:spcAft>
                <a:buNone/>
              </a:pPr>
              <a:r>
                <a:rPr lang="en-US" sz="2400">
                  <a:solidFill>
                    <a:schemeClr val="lt1"/>
                  </a:solidFill>
                  <a:latin typeface="Barlow Light"/>
                  <a:ea typeface="Barlow Light"/>
                  <a:cs typeface="Barlow Light"/>
                  <a:sym typeface="Barlow Light"/>
                </a:rPr>
                <a:t>User Friendly </a:t>
              </a:r>
              <a:endParaRPr sz="2400">
                <a:solidFill>
                  <a:schemeClr val="lt1"/>
                </a:solidFill>
                <a:latin typeface="Barlow Light"/>
                <a:ea typeface="Barlow Light"/>
                <a:cs typeface="Barlow Light"/>
                <a:sym typeface="Barlow Light"/>
              </a:endParaRPr>
            </a:p>
          </p:txBody>
        </p:sp>
      </p:grpSp>
      <p:grpSp>
        <p:nvGrpSpPr>
          <p:cNvPr id="381" name="Google Shape;381;p22"/>
          <p:cNvGrpSpPr/>
          <p:nvPr/>
        </p:nvGrpSpPr>
        <p:grpSpPr>
          <a:xfrm>
            <a:off x="3152925" y="4102010"/>
            <a:ext cx="5292421" cy="811027"/>
            <a:chOff x="2025617" y="104106"/>
            <a:chExt cx="3871150" cy="1094690"/>
          </a:xfrm>
        </p:grpSpPr>
        <p:sp>
          <p:nvSpPr>
            <p:cNvPr id="382" name="Google Shape;382;p22"/>
            <p:cNvSpPr/>
            <p:nvPr/>
          </p:nvSpPr>
          <p:spPr>
            <a:xfrm rot="5400000">
              <a:off x="3413847" y="-1284124"/>
              <a:ext cx="1094690" cy="3871150"/>
            </a:xfrm>
            <a:prstGeom prst="round2SameRect">
              <a:avLst>
                <a:gd fmla="val 16667" name="adj1"/>
                <a:gd fmla="val 0" name="adj2"/>
              </a:avLst>
            </a:prstGeom>
            <a:gradFill>
              <a:gsLst>
                <a:gs pos="0">
                  <a:srgbClr val="955520"/>
                </a:gs>
                <a:gs pos="50000">
                  <a:srgbClr val="D97B2E"/>
                </a:gs>
                <a:gs pos="100000">
                  <a:srgbClr val="FF9438"/>
                </a:gs>
              </a:gsLst>
              <a:lin ang="10800000" scaled="0"/>
            </a:gra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txBox="1"/>
            <p:nvPr/>
          </p:nvSpPr>
          <p:spPr>
            <a:xfrm>
              <a:off x="2025617" y="157544"/>
              <a:ext cx="3817712" cy="987814"/>
            </a:xfrm>
            <a:prstGeom prst="rect">
              <a:avLst/>
            </a:prstGeom>
            <a:noFill/>
            <a:ln>
              <a:noFill/>
            </a:ln>
          </p:spPr>
          <p:txBody>
            <a:bodyPr anchorCtr="0" anchor="ctr" bIns="123825" lIns="247650" spcFirstLastPara="1" rIns="247650" wrap="square" tIns="123825">
              <a:noAutofit/>
            </a:bodyPr>
            <a:lstStyle/>
            <a:p>
              <a:pPr indent="0" lvl="0" marL="0" marR="0" rtl="0" algn="l">
                <a:lnSpc>
                  <a:spcPct val="90000"/>
                </a:lnSpc>
                <a:spcBef>
                  <a:spcPts val="0"/>
                </a:spcBef>
                <a:spcAft>
                  <a:spcPts val="0"/>
                </a:spcAft>
                <a:buNone/>
              </a:pPr>
              <a:r>
                <a:rPr lang="en-US" sz="1600">
                  <a:solidFill>
                    <a:schemeClr val="dk1"/>
                  </a:solidFill>
                  <a:latin typeface="Barlow Light"/>
                  <a:ea typeface="Barlow Light"/>
                  <a:cs typeface="Barlow Light"/>
                  <a:sym typeface="Barlow Light"/>
                </a:rPr>
                <a:t> It has easy installation step so, can be easily install at any place where power supply is available</a:t>
              </a:r>
              <a:endParaRPr sz="1600">
                <a:solidFill>
                  <a:schemeClr val="dk1"/>
                </a:solidFill>
                <a:latin typeface="Barlow Light"/>
                <a:ea typeface="Barlow Light"/>
                <a:cs typeface="Barlow Light"/>
                <a:sym typeface="Barlow Light"/>
              </a:endParaRPr>
            </a:p>
          </p:txBody>
        </p:sp>
      </p:grpSp>
      <p:grpSp>
        <p:nvGrpSpPr>
          <p:cNvPr id="384" name="Google Shape;384;p22"/>
          <p:cNvGrpSpPr/>
          <p:nvPr/>
        </p:nvGrpSpPr>
        <p:grpSpPr>
          <a:xfrm>
            <a:off x="480361" y="4009353"/>
            <a:ext cx="2694263" cy="962890"/>
            <a:chOff x="7239" y="0"/>
            <a:chExt cx="2025617" cy="1302654"/>
          </a:xfrm>
        </p:grpSpPr>
        <p:sp>
          <p:nvSpPr>
            <p:cNvPr id="385" name="Google Shape;385;p22"/>
            <p:cNvSpPr/>
            <p:nvPr/>
          </p:nvSpPr>
          <p:spPr>
            <a:xfrm>
              <a:off x="7239" y="0"/>
              <a:ext cx="2025617" cy="1302654"/>
            </a:xfrm>
            <a:prstGeom prst="roundRect">
              <a:avLst>
                <a:gd fmla="val 16667" name="adj"/>
              </a:avLst>
            </a:prstGeom>
            <a:solidFill>
              <a:srgbClr val="24406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txBox="1"/>
            <p:nvPr/>
          </p:nvSpPr>
          <p:spPr>
            <a:xfrm>
              <a:off x="77514" y="47082"/>
              <a:ext cx="1834847" cy="1175474"/>
            </a:xfrm>
            <a:prstGeom prst="rect">
              <a:avLst/>
            </a:prstGeom>
            <a:solidFill>
              <a:srgbClr val="244061"/>
            </a:solidFill>
            <a:ln>
              <a:noFill/>
            </a:ln>
          </p:spPr>
          <p:txBody>
            <a:bodyPr anchorCtr="0" anchor="ctr" bIns="53325" lIns="106675" spcFirstLastPara="1" rIns="106675" wrap="square" tIns="53325">
              <a:noAutofit/>
            </a:bodyPr>
            <a:lstStyle/>
            <a:p>
              <a:pPr indent="0" lvl="0" marL="0" marR="0" rtl="0" algn="ctr">
                <a:lnSpc>
                  <a:spcPct val="90000"/>
                </a:lnSpc>
                <a:spcBef>
                  <a:spcPts val="0"/>
                </a:spcBef>
                <a:spcAft>
                  <a:spcPts val="0"/>
                </a:spcAft>
                <a:buNone/>
              </a:pPr>
              <a:r>
                <a:rPr lang="en-US" sz="2400">
                  <a:solidFill>
                    <a:schemeClr val="lt1"/>
                  </a:solidFill>
                  <a:latin typeface="Barlow Light"/>
                  <a:ea typeface="Barlow Light"/>
                  <a:cs typeface="Barlow Light"/>
                  <a:sym typeface="Barlow Light"/>
                </a:rPr>
                <a:t>Easy Installation</a:t>
              </a:r>
              <a:endParaRPr sz="2400">
                <a:solidFill>
                  <a:schemeClr val="lt1"/>
                </a:solidFill>
                <a:latin typeface="Barlow Light"/>
                <a:ea typeface="Barlow Light"/>
                <a:cs typeface="Barlow Light"/>
                <a:sym typeface="Barlow Light"/>
              </a:endParaRPr>
            </a:p>
          </p:txBody>
        </p:sp>
      </p:grpSp>
      <p:grpSp>
        <p:nvGrpSpPr>
          <p:cNvPr id="387" name="Google Shape;387;p22"/>
          <p:cNvGrpSpPr/>
          <p:nvPr/>
        </p:nvGrpSpPr>
        <p:grpSpPr>
          <a:xfrm>
            <a:off x="480359" y="5095836"/>
            <a:ext cx="2694264" cy="1030655"/>
            <a:chOff x="-483784" y="714555"/>
            <a:chExt cx="2025617" cy="1302654"/>
          </a:xfrm>
        </p:grpSpPr>
        <p:sp>
          <p:nvSpPr>
            <p:cNvPr id="388" name="Google Shape;388;p22"/>
            <p:cNvSpPr/>
            <p:nvPr/>
          </p:nvSpPr>
          <p:spPr>
            <a:xfrm>
              <a:off x="-483784" y="714555"/>
              <a:ext cx="2025617" cy="1302654"/>
            </a:xfrm>
            <a:prstGeom prst="roundRect">
              <a:avLst>
                <a:gd fmla="val 16667" name="adj"/>
              </a:avLst>
            </a:prstGeom>
            <a:solidFill>
              <a:srgbClr val="24406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txBox="1"/>
            <p:nvPr/>
          </p:nvSpPr>
          <p:spPr>
            <a:xfrm>
              <a:off x="-335704" y="778144"/>
              <a:ext cx="1840635" cy="1102327"/>
            </a:xfrm>
            <a:prstGeom prst="rect">
              <a:avLst/>
            </a:prstGeom>
            <a:solidFill>
              <a:srgbClr val="244061"/>
            </a:solidFill>
            <a:ln>
              <a:noFill/>
            </a:ln>
          </p:spPr>
          <p:txBody>
            <a:bodyPr anchorCtr="0" anchor="ctr" bIns="53325" lIns="106675" spcFirstLastPara="1" rIns="106675" wrap="square" tIns="53325">
              <a:noAutofit/>
            </a:bodyPr>
            <a:lstStyle/>
            <a:p>
              <a:pPr indent="0" lvl="0" marL="0" marR="0" rtl="0" algn="ctr">
                <a:lnSpc>
                  <a:spcPct val="90000"/>
                </a:lnSpc>
                <a:spcBef>
                  <a:spcPts val="0"/>
                </a:spcBef>
                <a:spcAft>
                  <a:spcPts val="0"/>
                </a:spcAft>
                <a:buNone/>
              </a:pPr>
              <a:r>
                <a:rPr lang="en-US" sz="2400">
                  <a:solidFill>
                    <a:schemeClr val="lt1"/>
                  </a:solidFill>
                  <a:latin typeface="Barlow Light"/>
                  <a:ea typeface="Barlow Light"/>
                  <a:cs typeface="Barlow Light"/>
                  <a:sym typeface="Barlow Light"/>
                </a:rPr>
                <a:t>Way to business </a:t>
              </a:r>
              <a:endParaRPr/>
            </a:p>
          </p:txBody>
        </p:sp>
      </p:grpSp>
      <p:grpSp>
        <p:nvGrpSpPr>
          <p:cNvPr id="390" name="Google Shape;390;p22"/>
          <p:cNvGrpSpPr/>
          <p:nvPr/>
        </p:nvGrpSpPr>
        <p:grpSpPr>
          <a:xfrm>
            <a:off x="2735333" y="1732932"/>
            <a:ext cx="5710013" cy="1030656"/>
            <a:chOff x="1901368" y="104106"/>
            <a:chExt cx="3995399" cy="1222070"/>
          </a:xfrm>
        </p:grpSpPr>
        <p:sp>
          <p:nvSpPr>
            <p:cNvPr id="391" name="Google Shape;391;p22"/>
            <p:cNvSpPr/>
            <p:nvPr/>
          </p:nvSpPr>
          <p:spPr>
            <a:xfrm rot="5400000">
              <a:off x="3413847" y="-1284124"/>
              <a:ext cx="1094690" cy="3871150"/>
            </a:xfrm>
            <a:prstGeom prst="round2SameRect">
              <a:avLst>
                <a:gd fmla="val 16667" name="adj1"/>
                <a:gd fmla="val 0" name="adj2"/>
              </a:avLst>
            </a:prstGeom>
            <a:gradFill>
              <a:gsLst>
                <a:gs pos="0">
                  <a:srgbClr val="955520"/>
                </a:gs>
                <a:gs pos="50000">
                  <a:srgbClr val="D97B2E"/>
                </a:gs>
                <a:gs pos="100000">
                  <a:srgbClr val="FF9438"/>
                </a:gs>
              </a:gsLst>
              <a:lin ang="10800000" scaled="0"/>
            </a:gra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txBox="1"/>
            <p:nvPr/>
          </p:nvSpPr>
          <p:spPr>
            <a:xfrm>
              <a:off x="1901368" y="338363"/>
              <a:ext cx="3817712" cy="987813"/>
            </a:xfrm>
            <a:prstGeom prst="rect">
              <a:avLst/>
            </a:prstGeom>
            <a:noFill/>
            <a:ln>
              <a:noFill/>
            </a:ln>
          </p:spPr>
          <p:txBody>
            <a:bodyPr anchorCtr="0" anchor="ctr" bIns="123825" lIns="247650" spcFirstLastPara="1" rIns="247650" wrap="square" tIns="123825">
              <a:noAutofit/>
            </a:bodyPr>
            <a:lstStyle/>
            <a:p>
              <a:pPr indent="0" lvl="1" marL="457200" marR="0" rtl="0" algn="just">
                <a:lnSpc>
                  <a:spcPct val="90000"/>
                </a:lnSpc>
                <a:spcBef>
                  <a:spcPts val="0"/>
                </a:spcBef>
                <a:spcAft>
                  <a:spcPts val="0"/>
                </a:spcAft>
                <a:buNone/>
              </a:pPr>
              <a:r>
                <a:rPr b="1" i="0" lang="en-US" sz="1800" u="none" cap="none" strike="noStrike">
                  <a:solidFill>
                    <a:schemeClr val="lt1"/>
                  </a:solidFill>
                  <a:latin typeface="Barlow Light"/>
                  <a:ea typeface="Barlow Light"/>
                  <a:cs typeface="Barlow Light"/>
                  <a:sym typeface="Barlow Light"/>
                </a:rPr>
                <a:t> </a:t>
              </a:r>
              <a:r>
                <a:rPr b="0" i="0" lang="en-US" sz="1800" u="none" cap="none" strike="noStrike">
                  <a:solidFill>
                    <a:schemeClr val="dk1"/>
                  </a:solidFill>
                  <a:latin typeface="Barlow Light"/>
                  <a:ea typeface="Barlow Light"/>
                  <a:cs typeface="Barlow Light"/>
                  <a:sym typeface="Barlow Light"/>
                </a:rPr>
                <a:t>If your mobile battery is low then no need to find  any resources just use this device</a:t>
              </a:r>
              <a:endParaRPr/>
            </a:p>
            <a:p>
              <a:pPr indent="0" lvl="1" marL="457200" marR="0" rtl="0" algn="just">
                <a:lnSpc>
                  <a:spcPct val="90000"/>
                </a:lnSpc>
                <a:spcBef>
                  <a:spcPts val="270"/>
                </a:spcBef>
                <a:spcAft>
                  <a:spcPts val="0"/>
                </a:spcAft>
                <a:buNone/>
              </a:pPr>
              <a:r>
                <a:t/>
              </a:r>
              <a:endParaRPr b="0" i="0" sz="1800" u="none" cap="none" strike="noStrike">
                <a:solidFill>
                  <a:schemeClr val="dk1"/>
                </a:solidFill>
                <a:latin typeface="Barlow Light"/>
                <a:ea typeface="Barlow Light"/>
                <a:cs typeface="Barlow Light"/>
                <a:sym typeface="Barlow Light"/>
              </a:endParaRPr>
            </a:p>
          </p:txBody>
        </p:sp>
      </p:grpSp>
      <p:grpSp>
        <p:nvGrpSpPr>
          <p:cNvPr id="393" name="Google Shape;393;p22"/>
          <p:cNvGrpSpPr/>
          <p:nvPr/>
        </p:nvGrpSpPr>
        <p:grpSpPr>
          <a:xfrm>
            <a:off x="480361" y="1644838"/>
            <a:ext cx="2672565" cy="1096828"/>
            <a:chOff x="7239" y="0"/>
            <a:chExt cx="2025617" cy="1302654"/>
          </a:xfrm>
        </p:grpSpPr>
        <p:sp>
          <p:nvSpPr>
            <p:cNvPr id="394" name="Google Shape;394;p22"/>
            <p:cNvSpPr/>
            <p:nvPr/>
          </p:nvSpPr>
          <p:spPr>
            <a:xfrm>
              <a:off x="7239" y="0"/>
              <a:ext cx="2025617" cy="1302654"/>
            </a:xfrm>
            <a:prstGeom prst="roundRect">
              <a:avLst>
                <a:gd fmla="val 16667" name="adj"/>
              </a:avLst>
            </a:prstGeom>
            <a:solidFill>
              <a:srgbClr val="24406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txBox="1"/>
            <p:nvPr/>
          </p:nvSpPr>
          <p:spPr>
            <a:xfrm>
              <a:off x="70829" y="63590"/>
              <a:ext cx="1898437" cy="1175474"/>
            </a:xfrm>
            <a:prstGeom prst="rect">
              <a:avLst/>
            </a:prstGeom>
            <a:solidFill>
              <a:srgbClr val="244061"/>
            </a:solidFill>
            <a:ln>
              <a:noFill/>
            </a:ln>
          </p:spPr>
          <p:txBody>
            <a:bodyPr anchorCtr="0" anchor="ctr" bIns="53325" lIns="106675" spcFirstLastPara="1" rIns="106675" wrap="square" tIns="53325">
              <a:noAutofit/>
            </a:bodyPr>
            <a:lstStyle/>
            <a:p>
              <a:pPr indent="0" lvl="0" marL="0" marR="0" rtl="0" algn="ctr">
                <a:lnSpc>
                  <a:spcPct val="90000"/>
                </a:lnSpc>
                <a:spcBef>
                  <a:spcPts val="0"/>
                </a:spcBef>
                <a:spcAft>
                  <a:spcPts val="0"/>
                </a:spcAft>
                <a:buNone/>
              </a:pPr>
              <a:r>
                <a:rPr b="1" lang="en-US" sz="2400">
                  <a:solidFill>
                    <a:schemeClr val="lt1"/>
                  </a:solidFill>
                  <a:latin typeface="Barlow Light"/>
                  <a:ea typeface="Barlow Light"/>
                  <a:cs typeface="Barlow Light"/>
                  <a:sym typeface="Barlow Light"/>
                </a:rPr>
                <a:t>Best in Emergency  </a:t>
              </a:r>
              <a:endParaRPr/>
            </a:p>
          </p:txBody>
        </p:sp>
      </p:grpSp>
      <p:sp>
        <p:nvSpPr>
          <p:cNvPr id="396" name="Google Shape;396;p22"/>
          <p:cNvSpPr txBox="1"/>
          <p:nvPr/>
        </p:nvSpPr>
        <p:spPr>
          <a:xfrm>
            <a:off x="919960" y="450799"/>
            <a:ext cx="6693376" cy="132229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3600" u="none" cap="none" strike="noStrike">
                <a:solidFill>
                  <a:srgbClr val="244061"/>
                </a:solidFill>
                <a:latin typeface="Barlow Light"/>
                <a:ea typeface="Barlow Light"/>
                <a:cs typeface="Barlow Light"/>
                <a:sym typeface="Barlow Light"/>
              </a:rPr>
              <a:t>Benefits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3"/>
          <p:cNvSpPr txBox="1"/>
          <p:nvPr>
            <p:ph idx="12" type="sldNum"/>
          </p:nvPr>
        </p:nvSpPr>
        <p:spPr>
          <a:xfrm>
            <a:off x="4116400" y="4807375"/>
            <a:ext cx="911100" cy="33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888888"/>
              </a:buClr>
              <a:buSzPts val="1200"/>
              <a:buFont typeface="Calibri"/>
              <a:buNone/>
            </a:pPr>
            <a:fld id="{00000000-1234-1234-1234-123412341234}" type="slidenum">
              <a:rPr lang="en-US"/>
              <a:t>‹#›</a:t>
            </a:fld>
            <a:endParaRPr/>
          </a:p>
        </p:txBody>
      </p:sp>
      <p:sp>
        <p:nvSpPr>
          <p:cNvPr id="402" name="Google Shape;402;p23"/>
          <p:cNvSpPr/>
          <p:nvPr/>
        </p:nvSpPr>
        <p:spPr>
          <a:xfrm>
            <a:off x="353640" y="1633491"/>
            <a:ext cx="8357340" cy="2351929"/>
          </a:xfrm>
          <a:prstGeom prst="roundRect">
            <a:avLst>
              <a:gd fmla="val 16667" name="adj"/>
            </a:avLst>
          </a:prstGeom>
          <a:solidFill>
            <a:srgbClr val="001E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23"/>
          <p:cNvSpPr txBox="1"/>
          <p:nvPr/>
        </p:nvSpPr>
        <p:spPr>
          <a:xfrm>
            <a:off x="705200" y="1785409"/>
            <a:ext cx="4248086" cy="24006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Barlow Light"/>
                <a:ea typeface="Barlow Light"/>
                <a:cs typeface="Barlow Light"/>
                <a:sym typeface="Barlow Light"/>
              </a:rPr>
              <a:t>Railway station </a:t>
            </a:r>
            <a:endParaRPr/>
          </a:p>
          <a:p>
            <a:pPr indent="0" lvl="0" marL="0" marR="0" rtl="0" algn="l">
              <a:spcBef>
                <a:spcPts val="0"/>
              </a:spcBef>
              <a:spcAft>
                <a:spcPts val="0"/>
              </a:spcAft>
              <a:buNone/>
            </a:pPr>
            <a:r>
              <a:t/>
            </a:r>
            <a:endParaRPr b="1" sz="2000">
              <a:solidFill>
                <a:schemeClr val="lt1"/>
              </a:solidFill>
              <a:latin typeface="Barlow Light"/>
              <a:ea typeface="Barlow Light"/>
              <a:cs typeface="Barlow Light"/>
              <a:sym typeface="Barlow Light"/>
            </a:endParaRPr>
          </a:p>
          <a:p>
            <a:pPr indent="0" lvl="0" marL="0" marR="0" rtl="0" algn="l">
              <a:spcBef>
                <a:spcPts val="0"/>
              </a:spcBef>
              <a:spcAft>
                <a:spcPts val="0"/>
              </a:spcAft>
              <a:buNone/>
            </a:pPr>
            <a:r>
              <a:rPr lang="en-US" sz="1800">
                <a:solidFill>
                  <a:schemeClr val="lt1"/>
                </a:solidFill>
                <a:latin typeface="Barlow Light"/>
                <a:ea typeface="Barlow Light"/>
                <a:cs typeface="Barlow Light"/>
                <a:sym typeface="Barlow Light"/>
              </a:rPr>
              <a:t>Smart coin base charger can be installed on the railway station, where lot of people are waiting for their train during this time they can charge their phone .</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p:txBody>
      </p:sp>
      <p:pic>
        <p:nvPicPr>
          <p:cNvPr descr="C:\Users\Admin\Documents\Drone PPT\wildlife.png" id="404" name="Google Shape;404;p23"/>
          <p:cNvPicPr preferRelativeResize="0"/>
          <p:nvPr/>
        </p:nvPicPr>
        <p:blipFill rotWithShape="1">
          <a:blip r:embed="rId3">
            <a:alphaModFix/>
          </a:blip>
          <a:srcRect b="0" l="0" r="0" t="0"/>
          <a:stretch/>
        </p:blipFill>
        <p:spPr>
          <a:xfrm>
            <a:off x="6926971" y="3195976"/>
            <a:ext cx="1209759" cy="721954"/>
          </a:xfrm>
          <a:prstGeom prst="rect">
            <a:avLst/>
          </a:prstGeom>
          <a:noFill/>
          <a:ln>
            <a:noFill/>
          </a:ln>
        </p:spPr>
      </p:pic>
      <p:sp>
        <p:nvSpPr>
          <p:cNvPr id="405" name="Google Shape;405;p23"/>
          <p:cNvSpPr txBox="1"/>
          <p:nvPr/>
        </p:nvSpPr>
        <p:spPr>
          <a:xfrm>
            <a:off x="4042186" y="6945346"/>
            <a:ext cx="911100" cy="33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Barlow"/>
                <a:ea typeface="Barlow"/>
                <a:cs typeface="Barlow"/>
                <a:sym typeface="Barlow"/>
              </a:rPr>
              <a:t>‹#›</a:t>
            </a:fld>
            <a:endParaRPr b="0" i="0" sz="1000" u="none" cap="none" strike="noStrike">
              <a:solidFill>
                <a:schemeClr val="lt1"/>
              </a:solidFill>
              <a:latin typeface="Barlow"/>
              <a:ea typeface="Barlow"/>
              <a:cs typeface="Barlow"/>
              <a:sym typeface="Barlow"/>
            </a:endParaRPr>
          </a:p>
        </p:txBody>
      </p:sp>
      <p:sp>
        <p:nvSpPr>
          <p:cNvPr id="406" name="Google Shape;406;p23"/>
          <p:cNvSpPr/>
          <p:nvPr/>
        </p:nvSpPr>
        <p:spPr>
          <a:xfrm>
            <a:off x="393280" y="4264394"/>
            <a:ext cx="8357340" cy="2391074"/>
          </a:xfrm>
          <a:prstGeom prst="roundRect">
            <a:avLst>
              <a:gd fmla="val 16667" name="adj"/>
            </a:avLst>
          </a:prstGeom>
          <a:solidFill>
            <a:srgbClr val="001E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3"/>
          <p:cNvSpPr txBox="1"/>
          <p:nvPr/>
        </p:nvSpPr>
        <p:spPr>
          <a:xfrm>
            <a:off x="696686" y="4500432"/>
            <a:ext cx="3731298"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Barlow Light"/>
                <a:ea typeface="Barlow Light"/>
                <a:cs typeface="Barlow Light"/>
                <a:sym typeface="Barlow Light"/>
              </a:rPr>
              <a:t>Public place </a:t>
            </a:r>
            <a:endParaRPr/>
          </a:p>
          <a:p>
            <a:pPr indent="0" lvl="0" marL="0" marR="0" rtl="0" algn="l">
              <a:spcBef>
                <a:spcPts val="0"/>
              </a:spcBef>
              <a:spcAft>
                <a:spcPts val="0"/>
              </a:spcAft>
              <a:buNone/>
            </a:pPr>
            <a:r>
              <a:t/>
            </a:r>
            <a:endParaRPr b="1" sz="2000">
              <a:solidFill>
                <a:schemeClr val="lt1"/>
              </a:solidFill>
              <a:latin typeface="Barlow Light"/>
              <a:ea typeface="Barlow Light"/>
              <a:cs typeface="Barlow Light"/>
              <a:sym typeface="Barlow Light"/>
            </a:endParaRPr>
          </a:p>
          <a:p>
            <a:pPr indent="0" lvl="0" marL="0" marR="0" rtl="0" algn="l">
              <a:spcBef>
                <a:spcPts val="0"/>
              </a:spcBef>
              <a:spcAft>
                <a:spcPts val="0"/>
              </a:spcAft>
              <a:buNone/>
            </a:pPr>
            <a:r>
              <a:rPr lang="en-US" sz="1800">
                <a:solidFill>
                  <a:schemeClr val="lt1"/>
                </a:solidFill>
                <a:latin typeface="Barlow Light"/>
                <a:ea typeface="Barlow Light"/>
                <a:cs typeface="Barlow Light"/>
                <a:sym typeface="Barlow Light"/>
              </a:rPr>
              <a:t>The best place for this project is public place. Every time the people doesn’t carry Charger or any back up so in emergency it will help</a:t>
            </a:r>
            <a:endParaRPr/>
          </a:p>
        </p:txBody>
      </p:sp>
      <p:sp>
        <p:nvSpPr>
          <p:cNvPr id="408" name="Google Shape;408;p23"/>
          <p:cNvSpPr txBox="1"/>
          <p:nvPr/>
        </p:nvSpPr>
        <p:spPr>
          <a:xfrm>
            <a:off x="2002600" y="620688"/>
            <a:ext cx="5138700" cy="4242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3600" u="none" cap="none" strike="noStrike">
                <a:solidFill>
                  <a:srgbClr val="002060"/>
                </a:solidFill>
                <a:latin typeface="Arial"/>
                <a:ea typeface="Arial"/>
                <a:cs typeface="Arial"/>
                <a:sym typeface="Arial"/>
              </a:rPr>
              <a:t>Application</a:t>
            </a:r>
            <a:endParaRPr b="1" i="0" sz="3600" u="none" cap="none" strike="noStrike">
              <a:solidFill>
                <a:srgbClr val="002060"/>
              </a:solidFill>
              <a:latin typeface="Arial"/>
              <a:ea typeface="Arial"/>
              <a:cs typeface="Arial"/>
              <a:sym typeface="Arial"/>
            </a:endParaRPr>
          </a:p>
        </p:txBody>
      </p:sp>
      <p:pic>
        <p:nvPicPr>
          <p:cNvPr descr="Delhi Lockdown: Railways Stops Sale of Platform Tickets at All Delhi  Stations To Avoid Rush" id="409" name="Google Shape;409;p23"/>
          <p:cNvPicPr preferRelativeResize="0"/>
          <p:nvPr/>
        </p:nvPicPr>
        <p:blipFill rotWithShape="1">
          <a:blip r:embed="rId4">
            <a:alphaModFix/>
          </a:blip>
          <a:srcRect b="0" l="0" r="0" t="0"/>
          <a:stretch/>
        </p:blipFill>
        <p:spPr>
          <a:xfrm>
            <a:off x="5323194" y="1791567"/>
            <a:ext cx="3276014" cy="2184009"/>
          </a:xfrm>
          <a:prstGeom prst="rect">
            <a:avLst/>
          </a:prstGeom>
          <a:noFill/>
          <a:ln>
            <a:noFill/>
          </a:ln>
        </p:spPr>
      </p:pic>
      <p:pic>
        <p:nvPicPr>
          <p:cNvPr descr="India's Digital Turn? – Turn? Series" id="410" name="Google Shape;410;p23"/>
          <p:cNvPicPr preferRelativeResize="0"/>
          <p:nvPr/>
        </p:nvPicPr>
        <p:blipFill rotWithShape="1">
          <a:blip r:embed="rId5">
            <a:alphaModFix/>
          </a:blip>
          <a:srcRect b="0" l="0" r="0" t="0"/>
          <a:stretch/>
        </p:blipFill>
        <p:spPr>
          <a:xfrm>
            <a:off x="5347461" y="4556236"/>
            <a:ext cx="3227480" cy="18073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4"/>
          <p:cNvSpPr/>
          <p:nvPr/>
        </p:nvSpPr>
        <p:spPr>
          <a:xfrm>
            <a:off x="2627784" y="260648"/>
            <a:ext cx="3744416" cy="648072"/>
          </a:xfrm>
          <a:prstGeom prst="rect">
            <a:avLst/>
          </a:prstGeom>
          <a:gradFill>
            <a:gsLst>
              <a:gs pos="0">
                <a:srgbClr val="955520"/>
              </a:gs>
              <a:gs pos="50000">
                <a:srgbClr val="D97B2E"/>
              </a:gs>
              <a:gs pos="100000">
                <a:srgbClr val="FF9438"/>
              </a:gs>
            </a:gsLst>
            <a:path path="circle">
              <a:fillToRect b="50%" l="50%" r="50%" t="50%"/>
            </a:path>
            <a:tileRect/>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Barlow Light"/>
                <a:ea typeface="Barlow Light"/>
                <a:cs typeface="Barlow Light"/>
                <a:sym typeface="Barlow Light"/>
              </a:rPr>
              <a:t>Future Scope</a:t>
            </a:r>
            <a:endParaRPr/>
          </a:p>
        </p:txBody>
      </p:sp>
      <p:grpSp>
        <p:nvGrpSpPr>
          <p:cNvPr id="416" name="Google Shape;416;p24"/>
          <p:cNvGrpSpPr/>
          <p:nvPr/>
        </p:nvGrpSpPr>
        <p:grpSpPr>
          <a:xfrm>
            <a:off x="431540" y="1412776"/>
            <a:ext cx="8280920" cy="792088"/>
            <a:chOff x="7239" y="0"/>
            <a:chExt cx="2025617" cy="1302654"/>
          </a:xfrm>
        </p:grpSpPr>
        <p:sp>
          <p:nvSpPr>
            <p:cNvPr id="417" name="Google Shape;417;p24"/>
            <p:cNvSpPr/>
            <p:nvPr/>
          </p:nvSpPr>
          <p:spPr>
            <a:xfrm>
              <a:off x="7239" y="0"/>
              <a:ext cx="2025617" cy="1302654"/>
            </a:xfrm>
            <a:prstGeom prst="roundRect">
              <a:avLst>
                <a:gd fmla="val 16667" name="adj"/>
              </a:avLst>
            </a:prstGeom>
            <a:solidFill>
              <a:srgbClr val="24406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txBox="1"/>
            <p:nvPr/>
          </p:nvSpPr>
          <p:spPr>
            <a:xfrm>
              <a:off x="70829" y="127181"/>
              <a:ext cx="1898437" cy="1175473"/>
            </a:xfrm>
            <a:prstGeom prst="rect">
              <a:avLst/>
            </a:prstGeom>
            <a:solidFill>
              <a:srgbClr val="244061"/>
            </a:solidFill>
            <a:ln>
              <a:noFill/>
            </a:ln>
          </p:spPr>
          <p:txBody>
            <a:bodyPr anchorCtr="0" anchor="ctr" bIns="53325" lIns="106675" spcFirstLastPara="1" rIns="106675" wrap="square" tIns="53325">
              <a:noAutofit/>
            </a:bodyPr>
            <a:lstStyle/>
            <a:p>
              <a:pPr indent="0" lvl="0" marL="0" marR="0" rtl="0" algn="ctr">
                <a:lnSpc>
                  <a:spcPct val="90000"/>
                </a:lnSpc>
                <a:spcBef>
                  <a:spcPts val="0"/>
                </a:spcBef>
                <a:spcAft>
                  <a:spcPts val="0"/>
                </a:spcAft>
                <a:buNone/>
              </a:pPr>
              <a:r>
                <a:t/>
              </a:r>
              <a:endParaRPr b="1" sz="2400">
                <a:solidFill>
                  <a:schemeClr val="lt1"/>
                </a:solidFill>
                <a:latin typeface="Barlow Light"/>
                <a:ea typeface="Barlow Light"/>
                <a:cs typeface="Barlow Light"/>
                <a:sym typeface="Barlow Light"/>
              </a:endParaRPr>
            </a:p>
          </p:txBody>
        </p:sp>
      </p:grpSp>
      <p:grpSp>
        <p:nvGrpSpPr>
          <p:cNvPr id="419" name="Google Shape;419;p24"/>
          <p:cNvGrpSpPr/>
          <p:nvPr/>
        </p:nvGrpSpPr>
        <p:grpSpPr>
          <a:xfrm>
            <a:off x="457182" y="2282197"/>
            <a:ext cx="8280920" cy="792088"/>
            <a:chOff x="7239" y="0"/>
            <a:chExt cx="2025617" cy="1302654"/>
          </a:xfrm>
        </p:grpSpPr>
        <p:sp>
          <p:nvSpPr>
            <p:cNvPr id="420" name="Google Shape;420;p24"/>
            <p:cNvSpPr/>
            <p:nvPr/>
          </p:nvSpPr>
          <p:spPr>
            <a:xfrm>
              <a:off x="7239" y="0"/>
              <a:ext cx="2025617" cy="1302654"/>
            </a:xfrm>
            <a:prstGeom prst="roundRect">
              <a:avLst>
                <a:gd fmla="val 16667" name="adj"/>
              </a:avLst>
            </a:prstGeom>
            <a:solidFill>
              <a:srgbClr val="24406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txBox="1"/>
            <p:nvPr/>
          </p:nvSpPr>
          <p:spPr>
            <a:xfrm>
              <a:off x="70829" y="127181"/>
              <a:ext cx="1898437" cy="1175473"/>
            </a:xfrm>
            <a:prstGeom prst="rect">
              <a:avLst/>
            </a:prstGeom>
            <a:solidFill>
              <a:srgbClr val="244061"/>
            </a:solidFill>
            <a:ln>
              <a:noFill/>
            </a:ln>
          </p:spPr>
          <p:txBody>
            <a:bodyPr anchorCtr="0" anchor="ctr" bIns="53325" lIns="106675" spcFirstLastPara="1" rIns="106675" wrap="square" tIns="53325">
              <a:noAutofit/>
            </a:bodyPr>
            <a:lstStyle/>
            <a:p>
              <a:pPr indent="-342900" lvl="0" marL="342900" marR="0" rtl="0" algn="l">
                <a:spcBef>
                  <a:spcPts val="0"/>
                </a:spcBef>
                <a:spcAft>
                  <a:spcPts val="0"/>
                </a:spcAft>
                <a:buClr>
                  <a:schemeClr val="lt1"/>
                </a:buClr>
                <a:buSzPts val="2000"/>
                <a:buFont typeface="Arial"/>
                <a:buChar char="•"/>
              </a:pPr>
              <a:r>
                <a:rPr i="0" lang="en-US" sz="2000">
                  <a:solidFill>
                    <a:schemeClr val="lt1"/>
                  </a:solidFill>
                  <a:latin typeface="Barlow Light"/>
                  <a:ea typeface="Barlow Light"/>
                  <a:cs typeface="Barlow Light"/>
                  <a:sym typeface="Barlow Light"/>
                </a:rPr>
                <a:t>Use of  coin acceptor to get coin</a:t>
              </a:r>
              <a:endParaRPr i="1" sz="2000">
                <a:solidFill>
                  <a:schemeClr val="lt1"/>
                </a:solidFill>
                <a:latin typeface="Barlow Light"/>
                <a:ea typeface="Barlow Light"/>
                <a:cs typeface="Barlow Light"/>
                <a:sym typeface="Barlow Light"/>
              </a:endParaRPr>
            </a:p>
          </p:txBody>
        </p:sp>
      </p:grpSp>
      <p:grpSp>
        <p:nvGrpSpPr>
          <p:cNvPr id="422" name="Google Shape;422;p24"/>
          <p:cNvGrpSpPr/>
          <p:nvPr/>
        </p:nvGrpSpPr>
        <p:grpSpPr>
          <a:xfrm>
            <a:off x="431540" y="3212976"/>
            <a:ext cx="8280920" cy="792088"/>
            <a:chOff x="7239" y="0"/>
            <a:chExt cx="2025617" cy="1302654"/>
          </a:xfrm>
        </p:grpSpPr>
        <p:sp>
          <p:nvSpPr>
            <p:cNvPr id="423" name="Google Shape;423;p24"/>
            <p:cNvSpPr/>
            <p:nvPr/>
          </p:nvSpPr>
          <p:spPr>
            <a:xfrm>
              <a:off x="7239" y="0"/>
              <a:ext cx="2025617" cy="1302654"/>
            </a:xfrm>
            <a:prstGeom prst="roundRect">
              <a:avLst>
                <a:gd fmla="val 16667" name="adj"/>
              </a:avLst>
            </a:prstGeom>
            <a:solidFill>
              <a:srgbClr val="24406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txBox="1"/>
            <p:nvPr/>
          </p:nvSpPr>
          <p:spPr>
            <a:xfrm>
              <a:off x="70829" y="127181"/>
              <a:ext cx="1898437" cy="1175473"/>
            </a:xfrm>
            <a:prstGeom prst="rect">
              <a:avLst/>
            </a:prstGeom>
            <a:solidFill>
              <a:srgbClr val="244061"/>
            </a:solidFill>
            <a:ln>
              <a:noFill/>
            </a:ln>
          </p:spPr>
          <p:txBody>
            <a:bodyPr anchorCtr="0" anchor="ctr" bIns="53325" lIns="106675" spcFirstLastPara="1" rIns="106675" wrap="square" tIns="53325">
              <a:noAutofit/>
            </a:bodyPr>
            <a:lstStyle/>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arlow Light"/>
                  <a:ea typeface="Barlow Light"/>
                  <a:cs typeface="Barlow Light"/>
                  <a:sym typeface="Barlow Light"/>
                </a:rPr>
                <a:t>Use of  GPS to find the station of this device</a:t>
              </a:r>
              <a:endParaRPr/>
            </a:p>
          </p:txBody>
        </p:sp>
      </p:grpSp>
      <p:grpSp>
        <p:nvGrpSpPr>
          <p:cNvPr id="425" name="Google Shape;425;p24"/>
          <p:cNvGrpSpPr/>
          <p:nvPr/>
        </p:nvGrpSpPr>
        <p:grpSpPr>
          <a:xfrm>
            <a:off x="431540" y="4165457"/>
            <a:ext cx="8280920" cy="792088"/>
            <a:chOff x="7239" y="0"/>
            <a:chExt cx="2025617" cy="1302654"/>
          </a:xfrm>
        </p:grpSpPr>
        <p:sp>
          <p:nvSpPr>
            <p:cNvPr id="426" name="Google Shape;426;p24"/>
            <p:cNvSpPr/>
            <p:nvPr/>
          </p:nvSpPr>
          <p:spPr>
            <a:xfrm>
              <a:off x="7239" y="0"/>
              <a:ext cx="2025617" cy="1302654"/>
            </a:xfrm>
            <a:prstGeom prst="roundRect">
              <a:avLst>
                <a:gd fmla="val 16667" name="adj"/>
              </a:avLst>
            </a:prstGeom>
            <a:solidFill>
              <a:srgbClr val="24406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txBox="1"/>
            <p:nvPr/>
          </p:nvSpPr>
          <p:spPr>
            <a:xfrm>
              <a:off x="70829" y="127181"/>
              <a:ext cx="1898437" cy="1175473"/>
            </a:xfrm>
            <a:prstGeom prst="rect">
              <a:avLst/>
            </a:prstGeom>
            <a:solidFill>
              <a:srgbClr val="244061"/>
            </a:solidFill>
            <a:ln>
              <a:noFill/>
            </a:ln>
          </p:spPr>
          <p:txBody>
            <a:bodyPr anchorCtr="0" anchor="ctr" bIns="53325" lIns="106675" spcFirstLastPara="1" rIns="106675" wrap="square" tIns="53325">
              <a:noAutofit/>
            </a:bodyPr>
            <a:lstStyle/>
            <a:p>
              <a:pPr indent="-342900" lvl="0" marL="342900" marR="0" rtl="0" algn="l">
                <a:lnSpc>
                  <a:spcPct val="90000"/>
                </a:lnSpc>
                <a:spcBef>
                  <a:spcPts val="0"/>
                </a:spcBef>
                <a:spcAft>
                  <a:spcPts val="0"/>
                </a:spcAft>
                <a:buClr>
                  <a:schemeClr val="lt1"/>
                </a:buClr>
                <a:buSzPts val="2000"/>
                <a:buFont typeface="Arial"/>
                <a:buChar char="•"/>
              </a:pPr>
              <a:r>
                <a:rPr lang="en-US" sz="2000">
                  <a:solidFill>
                    <a:schemeClr val="lt1"/>
                  </a:solidFill>
                  <a:latin typeface="Barlow Light"/>
                  <a:ea typeface="Barlow Light"/>
                  <a:cs typeface="Barlow Light"/>
                  <a:sym typeface="Barlow Light"/>
                </a:rPr>
                <a:t>Use of online payment method</a:t>
              </a:r>
              <a:endParaRPr b="1" sz="2000">
                <a:solidFill>
                  <a:schemeClr val="lt1"/>
                </a:solidFill>
                <a:latin typeface="Barlow Light"/>
                <a:ea typeface="Barlow Light"/>
                <a:cs typeface="Barlow Light"/>
                <a:sym typeface="Barlow Light"/>
              </a:endParaRPr>
            </a:p>
          </p:txBody>
        </p:sp>
      </p:grpSp>
      <p:grpSp>
        <p:nvGrpSpPr>
          <p:cNvPr id="428" name="Google Shape;428;p24"/>
          <p:cNvGrpSpPr/>
          <p:nvPr/>
        </p:nvGrpSpPr>
        <p:grpSpPr>
          <a:xfrm>
            <a:off x="431540" y="5118869"/>
            <a:ext cx="8280920" cy="792088"/>
            <a:chOff x="7239" y="0"/>
            <a:chExt cx="2025617" cy="1302654"/>
          </a:xfrm>
        </p:grpSpPr>
        <p:sp>
          <p:nvSpPr>
            <p:cNvPr id="429" name="Google Shape;429;p24"/>
            <p:cNvSpPr/>
            <p:nvPr/>
          </p:nvSpPr>
          <p:spPr>
            <a:xfrm>
              <a:off x="7239" y="0"/>
              <a:ext cx="2025617" cy="1302654"/>
            </a:xfrm>
            <a:prstGeom prst="roundRect">
              <a:avLst>
                <a:gd fmla="val 16667" name="adj"/>
              </a:avLst>
            </a:prstGeom>
            <a:solidFill>
              <a:srgbClr val="24406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txBox="1"/>
            <p:nvPr/>
          </p:nvSpPr>
          <p:spPr>
            <a:xfrm>
              <a:off x="70829" y="127181"/>
              <a:ext cx="1898437" cy="1175473"/>
            </a:xfrm>
            <a:prstGeom prst="rect">
              <a:avLst/>
            </a:prstGeom>
            <a:solidFill>
              <a:srgbClr val="244061"/>
            </a:solidFill>
            <a:ln>
              <a:noFill/>
            </a:ln>
          </p:spPr>
          <p:txBody>
            <a:bodyPr anchorCtr="0" anchor="ctr" bIns="53325" lIns="106675" spcFirstLastPara="1" rIns="106675" wrap="square" tIns="53325">
              <a:noAutofit/>
            </a:bodyPr>
            <a:lstStyle/>
            <a:p>
              <a:pPr indent="-342900" lvl="0" marL="342900" marR="0" rtl="0" algn="l">
                <a:lnSpc>
                  <a:spcPct val="90000"/>
                </a:lnSpc>
                <a:spcBef>
                  <a:spcPts val="0"/>
                </a:spcBef>
                <a:spcAft>
                  <a:spcPts val="0"/>
                </a:spcAft>
                <a:buClr>
                  <a:schemeClr val="lt1"/>
                </a:buClr>
                <a:buSzPts val="2000"/>
                <a:buFont typeface="Arial"/>
                <a:buChar char="•"/>
              </a:pPr>
              <a:r>
                <a:rPr lang="en-US" sz="2000">
                  <a:solidFill>
                    <a:schemeClr val="lt1"/>
                  </a:solidFill>
                  <a:latin typeface="Barlow Light"/>
                  <a:ea typeface="Barlow Light"/>
                  <a:cs typeface="Barlow Light"/>
                  <a:sym typeface="Barlow Light"/>
                </a:rPr>
                <a:t>Use of android app to get location of device</a:t>
              </a:r>
              <a:endParaRPr sz="2000">
                <a:solidFill>
                  <a:schemeClr val="lt1"/>
                </a:solidFill>
                <a:latin typeface="Barlow Light"/>
                <a:ea typeface="Barlow Light"/>
                <a:cs typeface="Barlow Light"/>
                <a:sym typeface="Barlow Light"/>
              </a:endParaRPr>
            </a:p>
          </p:txBody>
        </p:sp>
      </p:grpSp>
      <p:sp>
        <p:nvSpPr>
          <p:cNvPr id="431" name="Google Shape;431;p24"/>
          <p:cNvSpPr txBox="1"/>
          <p:nvPr/>
        </p:nvSpPr>
        <p:spPr>
          <a:xfrm>
            <a:off x="606673" y="1561680"/>
            <a:ext cx="7786638"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arlow Light"/>
                <a:ea typeface="Barlow Light"/>
                <a:cs typeface="Barlow Light"/>
                <a:sym typeface="Barlow Light"/>
              </a:rPr>
              <a:t>Use the solar plate for the input power supply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5"/>
          <p:cNvSpPr/>
          <p:nvPr/>
        </p:nvSpPr>
        <p:spPr>
          <a:xfrm>
            <a:off x="467544" y="980728"/>
            <a:ext cx="8352928" cy="5112568"/>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spcBef>
                <a:spcPts val="0"/>
              </a:spcBef>
              <a:spcAft>
                <a:spcPts val="0"/>
              </a:spcAft>
              <a:buClr>
                <a:schemeClr val="lt1"/>
              </a:buClr>
              <a:buSzPts val="1800"/>
              <a:buFont typeface="Noto Sans Symbols"/>
              <a:buChar char="⮚"/>
            </a:pPr>
            <a:r>
              <a:rPr lang="en-US" sz="1800">
                <a:solidFill>
                  <a:schemeClr val="lt1"/>
                </a:solidFill>
                <a:latin typeface="Barlow Light"/>
                <a:ea typeface="Barlow Light"/>
                <a:cs typeface="Barlow Light"/>
                <a:sym typeface="Barlow Light"/>
              </a:rPr>
              <a:t>After overall deployment and testing of our project (including Hardware and Software) thus we have concluded  that , we successfully satisfied the expected requirements of the utility of coin base mobile charge. </a:t>
            </a:r>
            <a:endParaRPr/>
          </a:p>
          <a:p>
            <a:pPr indent="0" lvl="0" marL="0" marR="0" rtl="0" algn="l">
              <a:spcBef>
                <a:spcPts val="0"/>
              </a:spcBef>
              <a:spcAft>
                <a:spcPts val="0"/>
              </a:spcAft>
              <a:buNone/>
            </a:pPr>
            <a:r>
              <a:t/>
            </a:r>
            <a:endParaRPr sz="1800">
              <a:solidFill>
                <a:schemeClr val="lt1"/>
              </a:solidFill>
              <a:latin typeface="Barlow Light"/>
              <a:ea typeface="Barlow Light"/>
              <a:cs typeface="Barlow Light"/>
              <a:sym typeface="Barlow Light"/>
            </a:endParaRPr>
          </a:p>
          <a:p>
            <a:pPr indent="-342900" lvl="0" marL="342900" marR="0" rtl="0" algn="l">
              <a:spcBef>
                <a:spcPts val="0"/>
              </a:spcBef>
              <a:spcAft>
                <a:spcPts val="0"/>
              </a:spcAft>
              <a:buClr>
                <a:schemeClr val="lt1"/>
              </a:buClr>
              <a:buSzPts val="1800"/>
              <a:buFont typeface="Noto Sans Symbols"/>
              <a:buChar char="⮚"/>
            </a:pPr>
            <a:r>
              <a:rPr i="0" lang="en-US" sz="1800">
                <a:solidFill>
                  <a:schemeClr val="lt1"/>
                </a:solidFill>
                <a:latin typeface="Barlow Light"/>
                <a:ea typeface="Barlow Light"/>
                <a:cs typeface="Barlow Light"/>
                <a:sym typeface="Barlow Light"/>
              </a:rPr>
              <a:t>we have generated the results of a create-and-design research aimed at providing a Coin Based Mobile Charger using Arduino, Coin Sensor and relay.</a:t>
            </a:r>
            <a:endParaRPr/>
          </a:p>
          <a:p>
            <a:pPr indent="0" lvl="0" marL="0" marR="0" rtl="0" algn="l">
              <a:spcBef>
                <a:spcPts val="0"/>
              </a:spcBef>
              <a:spcAft>
                <a:spcPts val="0"/>
              </a:spcAft>
              <a:buNone/>
            </a:pPr>
            <a:r>
              <a:t/>
            </a:r>
            <a:endParaRPr i="0" sz="1800">
              <a:solidFill>
                <a:schemeClr val="lt1"/>
              </a:solidFill>
              <a:latin typeface="Barlow Light"/>
              <a:ea typeface="Barlow Light"/>
              <a:cs typeface="Barlow Light"/>
              <a:sym typeface="Barlow Light"/>
            </a:endParaRPr>
          </a:p>
          <a:p>
            <a:pPr indent="-342900" lvl="0" marL="342900" marR="0" rtl="0" algn="l">
              <a:spcBef>
                <a:spcPts val="0"/>
              </a:spcBef>
              <a:spcAft>
                <a:spcPts val="0"/>
              </a:spcAft>
              <a:buClr>
                <a:schemeClr val="lt1"/>
              </a:buClr>
              <a:buSzPts val="1800"/>
              <a:buFont typeface="Noto Sans Symbols"/>
              <a:buChar char="⮚"/>
            </a:pPr>
            <a:r>
              <a:rPr i="0" lang="en-US" sz="1800">
                <a:solidFill>
                  <a:schemeClr val="lt1"/>
                </a:solidFill>
                <a:latin typeface="Barlow Light"/>
                <a:ea typeface="Barlow Light"/>
                <a:cs typeface="Barlow Light"/>
                <a:sym typeface="Barlow Light"/>
              </a:rPr>
              <a:t>This plays a vital role in charging the mobile phones.  it will be very useful and can be implemented in many areas</a:t>
            </a:r>
            <a:r>
              <a:rPr lang="en-US" sz="1800">
                <a:solidFill>
                  <a:schemeClr val="lt1"/>
                </a:solidFill>
                <a:latin typeface="Barlow Light"/>
                <a:ea typeface="Barlow Light"/>
                <a:cs typeface="Barlow Light"/>
                <a:sym typeface="Barlow Light"/>
              </a:rPr>
              <a:t>.</a:t>
            </a:r>
            <a:endParaRPr sz="1800">
              <a:solidFill>
                <a:schemeClr val="lt1"/>
              </a:solidFill>
              <a:latin typeface="Barlow Light"/>
              <a:ea typeface="Barlow Light"/>
              <a:cs typeface="Barlow Light"/>
              <a:sym typeface="Barlow Light"/>
            </a:endParaRPr>
          </a:p>
          <a:p>
            <a:pPr indent="-228600" lvl="0" marL="342900" marR="0" rtl="0" algn="l">
              <a:spcBef>
                <a:spcPts val="0"/>
              </a:spcBef>
              <a:spcAft>
                <a:spcPts val="0"/>
              </a:spcAft>
              <a:buClr>
                <a:schemeClr val="dk1"/>
              </a:buClr>
              <a:buSzPts val="1800"/>
              <a:buFont typeface="Noto Sans Symbols"/>
              <a:buNone/>
            </a:pPr>
            <a:r>
              <a:t/>
            </a:r>
            <a:endParaRPr sz="1800">
              <a:solidFill>
                <a:schemeClr val="lt1"/>
              </a:solidFill>
              <a:latin typeface="Barlow Light"/>
              <a:ea typeface="Barlow Light"/>
              <a:cs typeface="Barlow Light"/>
              <a:sym typeface="Barlow Light"/>
            </a:endParaRPr>
          </a:p>
          <a:p>
            <a:pPr indent="0" lvl="0" marL="0" marR="0" rtl="0" algn="l">
              <a:spcBef>
                <a:spcPts val="0"/>
              </a:spcBef>
              <a:spcAft>
                <a:spcPts val="0"/>
              </a:spcAft>
              <a:buNone/>
            </a:pPr>
            <a:r>
              <a:t/>
            </a:r>
            <a:endParaRPr sz="1800">
              <a:solidFill>
                <a:schemeClr val="lt1"/>
              </a:solidFill>
              <a:latin typeface="Barlow Light"/>
              <a:ea typeface="Barlow Light"/>
              <a:cs typeface="Barlow Light"/>
              <a:sym typeface="Barlow Light"/>
            </a:endParaRPr>
          </a:p>
        </p:txBody>
      </p:sp>
      <p:sp>
        <p:nvSpPr>
          <p:cNvPr id="437" name="Google Shape;437;p25"/>
          <p:cNvSpPr/>
          <p:nvPr/>
        </p:nvSpPr>
        <p:spPr>
          <a:xfrm>
            <a:off x="2771800" y="149421"/>
            <a:ext cx="3744416" cy="648072"/>
          </a:xfrm>
          <a:prstGeom prst="rect">
            <a:avLst/>
          </a:prstGeom>
          <a:gradFill>
            <a:gsLst>
              <a:gs pos="0">
                <a:srgbClr val="955520"/>
              </a:gs>
              <a:gs pos="50000">
                <a:srgbClr val="D97B2E"/>
              </a:gs>
              <a:gs pos="100000">
                <a:srgbClr val="FF9438"/>
              </a:gs>
            </a:gsLst>
            <a:path path="circle">
              <a:fillToRect b="50%" l="50%" r="50%" t="50%"/>
            </a:path>
            <a:tileRect/>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400"/>
              <a:buFont typeface="Miriam Libre"/>
              <a:buNone/>
            </a:pPr>
            <a:r>
              <a:rPr b="1" i="0" lang="en-US" sz="2400">
                <a:solidFill>
                  <a:schemeClr val="lt1"/>
                </a:solidFill>
                <a:latin typeface="Miriam Libre"/>
                <a:ea typeface="Miriam Libre"/>
                <a:cs typeface="Miriam Libre"/>
                <a:sym typeface="Miriam Libre"/>
              </a:rPr>
              <a:t>Conclusion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6"/>
          <p:cNvSpPr txBox="1"/>
          <p:nvPr/>
        </p:nvSpPr>
        <p:spPr>
          <a:xfrm>
            <a:off x="3376407" y="587454"/>
            <a:ext cx="2741048" cy="735047"/>
          </a:xfrm>
          <a:prstGeom prst="rect">
            <a:avLst/>
          </a:prstGeom>
          <a:noFill/>
          <a:ln>
            <a:noFill/>
          </a:ln>
        </p:spPr>
        <p:txBody>
          <a:bodyPr anchorCtr="0" anchor="t" bIns="91425" lIns="91425" spcFirstLastPara="1" rIns="91425" wrap="square" tIns="91425">
            <a:noAutofit/>
          </a:bodyPr>
          <a:lstStyle/>
          <a:p>
            <a:pPr indent="0" lvl="0" marL="0" marR="0" rtl="0" algn="ctr">
              <a:spcBef>
                <a:spcPts val="600"/>
              </a:spcBef>
              <a:spcAft>
                <a:spcPts val="0"/>
              </a:spcAft>
              <a:buClr>
                <a:srgbClr val="366092"/>
              </a:buClr>
              <a:buSzPts val="3600"/>
              <a:buFont typeface="Arial"/>
              <a:buNone/>
            </a:pPr>
            <a:r>
              <a:rPr b="1" lang="en-US" sz="3600">
                <a:solidFill>
                  <a:srgbClr val="366092"/>
                </a:solidFill>
                <a:latin typeface="Calibri"/>
                <a:ea typeface="Calibri"/>
                <a:cs typeface="Calibri"/>
                <a:sym typeface="Calibri"/>
              </a:rPr>
              <a:t>References</a:t>
            </a:r>
            <a:r>
              <a:rPr b="1" lang="en-US" sz="2000">
                <a:solidFill>
                  <a:srgbClr val="366092"/>
                </a:solidFill>
                <a:latin typeface="Calibri"/>
                <a:ea typeface="Calibri"/>
                <a:cs typeface="Calibri"/>
                <a:sym typeface="Calibri"/>
              </a:rPr>
              <a:t> </a:t>
            </a:r>
            <a:endParaRPr b="1" sz="2000">
              <a:solidFill>
                <a:srgbClr val="366092"/>
              </a:solidFill>
              <a:latin typeface="Calibri"/>
              <a:ea typeface="Calibri"/>
              <a:cs typeface="Calibri"/>
              <a:sym typeface="Calibri"/>
            </a:endParaRPr>
          </a:p>
        </p:txBody>
      </p:sp>
      <p:grpSp>
        <p:nvGrpSpPr>
          <p:cNvPr id="443" name="Google Shape;443;p26"/>
          <p:cNvGrpSpPr/>
          <p:nvPr/>
        </p:nvGrpSpPr>
        <p:grpSpPr>
          <a:xfrm>
            <a:off x="1619672" y="1844824"/>
            <a:ext cx="6266121" cy="3400565"/>
            <a:chOff x="1177450" y="241631"/>
            <a:chExt cx="6173152" cy="3616776"/>
          </a:xfrm>
        </p:grpSpPr>
        <p:sp>
          <p:nvSpPr>
            <p:cNvPr id="444" name="Google Shape;444;p26"/>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26"/>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26"/>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26"/>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8" name="Google Shape;448;p26"/>
          <p:cNvSpPr txBox="1"/>
          <p:nvPr/>
        </p:nvSpPr>
        <p:spPr>
          <a:xfrm>
            <a:off x="3721396" y="2154423"/>
            <a:ext cx="4735033" cy="2523461"/>
          </a:xfrm>
          <a:prstGeom prst="rect">
            <a:avLst/>
          </a:prstGeom>
          <a:noFill/>
          <a:ln>
            <a:noFill/>
          </a:ln>
        </p:spPr>
        <p:txBody>
          <a:bodyPr anchorCtr="0" anchor="ctr" bIns="91425" lIns="91425" spcFirstLastPara="1" rIns="91425" wrap="square" tIns="91425">
            <a:noAutofit/>
          </a:bodyPr>
          <a:lstStyle/>
          <a:p>
            <a:pPr indent="-342900" lvl="0" marL="342900" marR="0" rtl="0" algn="just">
              <a:lnSpc>
                <a:spcPct val="150000"/>
              </a:lnSpc>
              <a:spcBef>
                <a:spcPts val="0"/>
              </a:spcBef>
              <a:spcAft>
                <a:spcPts val="0"/>
              </a:spcAft>
              <a:buClr>
                <a:srgbClr val="000000"/>
              </a:buClr>
              <a:buSzPts val="1400"/>
              <a:buFont typeface="Calibri"/>
              <a:buAutoNum type="arabicPeriod"/>
            </a:pPr>
            <a:r>
              <a:rPr b="0" i="0" lang="en-US" sz="1400" u="none" cap="none" strike="noStrike">
                <a:solidFill>
                  <a:schemeClr val="dk1"/>
                </a:solidFill>
                <a:latin typeface="Times New Roman"/>
                <a:ea typeface="Times New Roman"/>
                <a:cs typeface="Times New Roman"/>
                <a:sym typeface="Times New Roman"/>
              </a:rPr>
              <a:t>www.arduino.cc </a:t>
            </a:r>
            <a:endParaRPr b="0" i="0" sz="1400" u="none" cap="none" strike="noStrike">
              <a:solidFill>
                <a:schemeClr val="dk1"/>
              </a:solidFill>
              <a:latin typeface="Calibri"/>
              <a:ea typeface="Calibri"/>
              <a:cs typeface="Calibri"/>
              <a:sym typeface="Calibri"/>
            </a:endParaRPr>
          </a:p>
          <a:p>
            <a:pPr indent="-342900" lvl="0" marL="342900" marR="0" rtl="0" algn="just">
              <a:lnSpc>
                <a:spcPct val="150000"/>
              </a:lnSpc>
              <a:spcBef>
                <a:spcPts val="1000"/>
              </a:spcBef>
              <a:spcAft>
                <a:spcPts val="0"/>
              </a:spcAft>
              <a:buClr>
                <a:srgbClr val="000000"/>
              </a:buClr>
              <a:buSzPts val="1400"/>
              <a:buFont typeface="Calibri"/>
              <a:buAutoNum type="arabicPeriod"/>
            </a:pPr>
            <a:r>
              <a:rPr b="0" i="0" lang="en-US" sz="1400" u="none" cap="none" strike="noStrike">
                <a:solidFill>
                  <a:schemeClr val="dk1"/>
                </a:solidFill>
                <a:latin typeface="Times New Roman"/>
                <a:ea typeface="Times New Roman"/>
                <a:cs typeface="Times New Roman"/>
                <a:sym typeface="Times New Roman"/>
              </a:rPr>
              <a:t>github.com</a:t>
            </a:r>
            <a:endParaRPr b="0" i="0" sz="1400" u="none" cap="none" strike="noStrike">
              <a:solidFill>
                <a:schemeClr val="dk1"/>
              </a:solidFill>
              <a:latin typeface="Calibri"/>
              <a:ea typeface="Calibri"/>
              <a:cs typeface="Calibri"/>
              <a:sym typeface="Calibri"/>
            </a:endParaRPr>
          </a:p>
          <a:p>
            <a:pPr indent="-342900" lvl="0" marL="342900" marR="0" rtl="0" algn="just">
              <a:lnSpc>
                <a:spcPct val="150000"/>
              </a:lnSpc>
              <a:spcBef>
                <a:spcPts val="1000"/>
              </a:spcBef>
              <a:spcAft>
                <a:spcPts val="0"/>
              </a:spcAft>
              <a:buClr>
                <a:srgbClr val="000000"/>
              </a:buClr>
              <a:buSzPts val="1400"/>
              <a:buFont typeface="Calibri"/>
              <a:buAutoNum type="arabicPeriod"/>
            </a:pPr>
            <a:r>
              <a:rPr b="0" i="0" lang="en-US" sz="1400" u="none" cap="none" strike="noStrike">
                <a:solidFill>
                  <a:schemeClr val="dk1"/>
                </a:solidFill>
                <a:latin typeface="Times New Roman"/>
                <a:ea typeface="Times New Roman"/>
                <a:cs typeface="Times New Roman"/>
                <a:sym typeface="Times New Roman"/>
              </a:rPr>
              <a:t>engineersgarage.com</a:t>
            </a:r>
            <a:endParaRPr b="0" i="0" sz="1400" u="none" cap="none" strike="noStrike">
              <a:solidFill>
                <a:schemeClr val="dk1"/>
              </a:solidFill>
              <a:latin typeface="Calibri"/>
              <a:ea typeface="Calibri"/>
              <a:cs typeface="Calibri"/>
              <a:sym typeface="Calibri"/>
            </a:endParaRPr>
          </a:p>
          <a:p>
            <a:pPr indent="-342900" lvl="0" marL="342900" marR="0" rtl="0" algn="just">
              <a:lnSpc>
                <a:spcPct val="150000"/>
              </a:lnSpc>
              <a:spcBef>
                <a:spcPts val="1000"/>
              </a:spcBef>
              <a:spcAft>
                <a:spcPts val="0"/>
              </a:spcAft>
              <a:buClr>
                <a:srgbClr val="000000"/>
              </a:buClr>
              <a:buSzPts val="1400"/>
              <a:buFont typeface="Calibri"/>
              <a:buAutoNum type="arabicPeriod"/>
            </a:pPr>
            <a:r>
              <a:rPr b="0" i="0" lang="en-US" sz="1400" u="none" cap="none" strike="noStrike">
                <a:solidFill>
                  <a:schemeClr val="dk1"/>
                </a:solidFill>
                <a:latin typeface="Times New Roman"/>
                <a:ea typeface="Times New Roman"/>
                <a:cs typeface="Times New Roman"/>
                <a:sym typeface="Times New Roman"/>
              </a:rPr>
              <a:t>instructables.com </a:t>
            </a:r>
            <a:endParaRPr b="0" i="0" sz="1400" u="none" cap="none" strike="noStrike">
              <a:solidFill>
                <a:schemeClr val="dk1"/>
              </a:solidFill>
              <a:latin typeface="Calibri"/>
              <a:ea typeface="Calibri"/>
              <a:cs typeface="Calibri"/>
              <a:sym typeface="Calibri"/>
            </a:endParaRPr>
          </a:p>
          <a:p>
            <a:pPr indent="-342900" lvl="0" marL="342900" marR="0" rtl="0" algn="just">
              <a:lnSpc>
                <a:spcPct val="150000"/>
              </a:lnSpc>
              <a:spcBef>
                <a:spcPts val="1000"/>
              </a:spcBef>
              <a:spcAft>
                <a:spcPts val="0"/>
              </a:spcAft>
              <a:buClr>
                <a:srgbClr val="000000"/>
              </a:buClr>
              <a:buSzPts val="1400"/>
              <a:buFont typeface="Calibri"/>
              <a:buAutoNum type="arabicPeriod"/>
            </a:pPr>
            <a:r>
              <a:rPr b="0" i="0" lang="en-US" sz="1400" u="none" cap="none" strike="noStrike">
                <a:solidFill>
                  <a:schemeClr val="dk1"/>
                </a:solidFill>
                <a:latin typeface="Times New Roman"/>
                <a:ea typeface="Times New Roman"/>
                <a:cs typeface="Times New Roman"/>
                <a:sym typeface="Times New Roman"/>
              </a:rPr>
              <a:t>www.slideshare.com</a:t>
            </a:r>
            <a:endParaRPr b="0" i="0" sz="1400" u="none" cap="none" strike="noStrike">
              <a:solidFill>
                <a:schemeClr val="dk1"/>
              </a:solidFill>
              <a:latin typeface="Calibri"/>
              <a:ea typeface="Calibri"/>
              <a:cs typeface="Calibri"/>
              <a:sym typeface="Calibri"/>
            </a:endParaRPr>
          </a:p>
          <a:p>
            <a:pPr indent="-254000" lvl="0" marL="342900" marR="0" rtl="0" algn="l">
              <a:lnSpc>
                <a:spcPct val="100000"/>
              </a:lnSpc>
              <a:spcBef>
                <a:spcPts val="16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7"/>
          <p:cNvSpPr/>
          <p:nvPr/>
        </p:nvSpPr>
        <p:spPr>
          <a:xfrm>
            <a:off x="539552" y="1412776"/>
            <a:ext cx="7776864" cy="2268251"/>
          </a:xfrm>
          <a:prstGeom prst="rect">
            <a:avLst/>
          </a:prstGeom>
          <a:gradFill>
            <a:gsLst>
              <a:gs pos="0">
                <a:srgbClr val="955520"/>
              </a:gs>
              <a:gs pos="50000">
                <a:srgbClr val="D97B2E"/>
              </a:gs>
              <a:gs pos="100000">
                <a:srgbClr val="FF9438"/>
              </a:gs>
            </a:gsLst>
            <a:path path="circle">
              <a:fillToRect b="50%" l="50%" r="50%" t="50%"/>
            </a:path>
            <a:tileRect/>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Barlow Light"/>
                <a:ea typeface="Barlow Light"/>
                <a:cs typeface="Barlow Light"/>
                <a:sym typeface="Barlow Light"/>
              </a:rPr>
              <a:t>Thank You !</a:t>
            </a:r>
            <a:endParaRPr/>
          </a:p>
          <a:p>
            <a:pPr indent="0" lvl="0" marL="0" marR="0" rtl="0" algn="ctr">
              <a:spcBef>
                <a:spcPts val="0"/>
              </a:spcBef>
              <a:spcAft>
                <a:spcPts val="0"/>
              </a:spcAft>
              <a:buNone/>
            </a:pPr>
            <a:r>
              <a:t/>
            </a:r>
            <a:endParaRPr b="1" sz="5400">
              <a:solidFill>
                <a:schemeClr val="lt1"/>
              </a:solidFill>
              <a:latin typeface="Barlow Light"/>
              <a:ea typeface="Barlow Light"/>
              <a:cs typeface="Barlow Light"/>
              <a:sym typeface="Barlow Light"/>
            </a:endParaRPr>
          </a:p>
          <a:p>
            <a:pPr indent="0" lvl="0" marL="0" marR="0" rtl="0" algn="ctr">
              <a:spcBef>
                <a:spcPts val="0"/>
              </a:spcBef>
              <a:spcAft>
                <a:spcPts val="0"/>
              </a:spcAft>
              <a:buNone/>
            </a:pPr>
            <a:r>
              <a:rPr b="1" lang="en-US" sz="1400">
                <a:solidFill>
                  <a:schemeClr val="lt1"/>
                </a:solidFill>
                <a:latin typeface="Barlow Light"/>
                <a:ea typeface="Barlow Light"/>
                <a:cs typeface="Barlow Light"/>
                <a:sym typeface="Barlow Light"/>
              </a:rPr>
              <a:t>From Team </a:t>
            </a:r>
            <a:endParaRPr/>
          </a:p>
          <a:p>
            <a:pPr indent="0" lvl="0" marL="0" marR="0" rtl="0" algn="ctr">
              <a:spcBef>
                <a:spcPts val="0"/>
              </a:spcBef>
              <a:spcAft>
                <a:spcPts val="0"/>
              </a:spcAft>
              <a:buNone/>
            </a:pPr>
            <a:r>
              <a:rPr b="1" lang="en-US" sz="1400">
                <a:solidFill>
                  <a:schemeClr val="lt1"/>
                </a:solidFill>
                <a:latin typeface="Barlow Light"/>
                <a:ea typeface="Barlow Light"/>
                <a:cs typeface="Barlow Light"/>
                <a:sym typeface="Barlow Light"/>
              </a:rPr>
              <a:t>Coin Base Mobile Charger</a:t>
            </a:r>
            <a:endParaRPr b="1" sz="1400">
              <a:solidFill>
                <a:schemeClr val="lt1"/>
              </a:solidFill>
              <a:latin typeface="Barlow Light"/>
              <a:ea typeface="Barlow Light"/>
              <a:cs typeface="Barlow Light"/>
              <a:sym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p:nvPr/>
        </p:nvSpPr>
        <p:spPr>
          <a:xfrm>
            <a:off x="233518" y="1124744"/>
            <a:ext cx="8676964" cy="5544616"/>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3"/>
          <p:cNvSpPr/>
          <p:nvPr/>
        </p:nvSpPr>
        <p:spPr>
          <a:xfrm>
            <a:off x="2879812" y="368660"/>
            <a:ext cx="3384376" cy="576064"/>
          </a:xfrm>
          <a:prstGeom prst="rect">
            <a:avLst/>
          </a:prstGeom>
          <a:gradFill>
            <a:gsLst>
              <a:gs pos="0">
                <a:srgbClr val="955520"/>
              </a:gs>
              <a:gs pos="50000">
                <a:srgbClr val="D97B2E"/>
              </a:gs>
              <a:gs pos="100000">
                <a:srgbClr val="FF9438"/>
              </a:gs>
            </a:gsLst>
            <a:path path="circle">
              <a:fillToRect b="50%" l="50%" r="50%" t="50%"/>
            </a:path>
            <a:tileRect/>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lt1"/>
                </a:solidFill>
                <a:latin typeface="Barlow Light"/>
                <a:ea typeface="Barlow Light"/>
                <a:cs typeface="Barlow Light"/>
                <a:sym typeface="Barlow Light"/>
              </a:rPr>
              <a:t>OUTLINE</a:t>
            </a:r>
            <a:endParaRPr b="1" i="0" sz="3600" u="none" cap="none" strike="noStrike">
              <a:solidFill>
                <a:schemeClr val="lt1"/>
              </a:solidFill>
              <a:latin typeface="Barlow Light"/>
              <a:ea typeface="Barlow Light"/>
              <a:cs typeface="Barlow Light"/>
              <a:sym typeface="Barlow Light"/>
            </a:endParaRPr>
          </a:p>
        </p:txBody>
      </p:sp>
      <p:sp>
        <p:nvSpPr>
          <p:cNvPr id="144" name="Google Shape;144;p3"/>
          <p:cNvSpPr txBox="1"/>
          <p:nvPr/>
        </p:nvSpPr>
        <p:spPr>
          <a:xfrm>
            <a:off x="1331640" y="1340768"/>
            <a:ext cx="5688632" cy="4536504"/>
          </a:xfrm>
          <a:prstGeom prst="rect">
            <a:avLst/>
          </a:prstGeom>
          <a:noFill/>
          <a:ln>
            <a:noFill/>
          </a:ln>
        </p:spPr>
        <p:txBody>
          <a:bodyPr anchorCtr="0" anchor="t" bIns="91425" lIns="91425" spcFirstLastPara="1" rIns="91425" wrap="square" tIns="91425">
            <a:noAutofit/>
          </a:bodyPr>
          <a:lstStyle/>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Introduction </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Establishing the problem and motivation</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Project Module</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Algorithm and Flow chart</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Block Diagram</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Description of block diagram</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Required component</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Connection Diagram</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Working Principle</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Benefits</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Application</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Future enhancement</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Conclusion</a:t>
            </a:r>
            <a:endParaRPr/>
          </a:p>
          <a:p>
            <a:pPr indent="-171450" lvl="0" marL="171450" marR="0" rtl="0" algn="l">
              <a:spcBef>
                <a:spcPts val="400"/>
              </a:spcBef>
              <a:spcAft>
                <a:spcPts val="0"/>
              </a:spcAft>
              <a:buClr>
                <a:schemeClr val="dk1"/>
              </a:buClr>
              <a:buSzPts val="1100"/>
              <a:buFont typeface="Noto Sans Symbols"/>
              <a:buChar char="▪"/>
            </a:pPr>
            <a:r>
              <a:rPr b="1" i="0" lang="en-US" sz="2000" u="none" cap="none" strike="noStrike">
                <a:solidFill>
                  <a:schemeClr val="lt1"/>
                </a:solidFill>
                <a:latin typeface="Barlow Light"/>
                <a:ea typeface="Barlow Light"/>
                <a:cs typeface="Barlow Light"/>
                <a:sym typeface="Barlow Light"/>
              </a:rPr>
              <a:t>References</a:t>
            </a:r>
            <a:endParaRPr/>
          </a:p>
          <a:p>
            <a:pPr indent="-101600" lvl="0" marL="171450" marR="0" rtl="0" algn="l">
              <a:spcBef>
                <a:spcPts val="240"/>
              </a:spcBef>
              <a:spcAft>
                <a:spcPts val="0"/>
              </a:spcAft>
              <a:buClr>
                <a:schemeClr val="dk1"/>
              </a:buClr>
              <a:buSzPts val="1100"/>
              <a:buFont typeface="Noto Sans Symbols"/>
              <a:buNone/>
            </a:pPr>
            <a:r>
              <a:t/>
            </a:r>
            <a:endParaRPr b="1" i="0" sz="1200" u="none" cap="none" strike="noStrike">
              <a:solidFill>
                <a:srgbClr val="000000"/>
              </a:solidFill>
              <a:latin typeface="Barlow Light"/>
              <a:ea typeface="Barlow Light"/>
              <a:cs typeface="Barlow Light"/>
              <a:sym typeface="Barlow Light"/>
            </a:endParaRPr>
          </a:p>
          <a:p>
            <a:pPr indent="-101600" lvl="0" marL="171450" marR="0" rtl="0" algn="l">
              <a:spcBef>
                <a:spcPts val="240"/>
              </a:spcBef>
              <a:spcAft>
                <a:spcPts val="0"/>
              </a:spcAft>
              <a:buClr>
                <a:schemeClr val="dk1"/>
              </a:buClr>
              <a:buSzPts val="1100"/>
              <a:buFont typeface="Noto Sans Symbols"/>
              <a:buNone/>
            </a:pPr>
            <a:r>
              <a:t/>
            </a:r>
            <a:endParaRPr b="1" i="0" sz="1200" u="none" cap="none" strike="noStrike">
              <a:solidFill>
                <a:srgbClr val="000000"/>
              </a:solidFill>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
          <p:cNvSpPr/>
          <p:nvPr/>
        </p:nvSpPr>
        <p:spPr>
          <a:xfrm>
            <a:off x="575555" y="485467"/>
            <a:ext cx="7992889" cy="648072"/>
          </a:xfrm>
          <a:prstGeom prst="rect">
            <a:avLst/>
          </a:prstGeom>
          <a:gradFill>
            <a:gsLst>
              <a:gs pos="0">
                <a:srgbClr val="955520"/>
              </a:gs>
              <a:gs pos="50000">
                <a:srgbClr val="D97B2E"/>
              </a:gs>
              <a:gs pos="100000">
                <a:srgbClr val="FF9438"/>
              </a:gs>
            </a:gsLst>
            <a:path path="circle">
              <a:fillToRect b="50%" l="50%" r="50%" t="50%"/>
            </a:path>
            <a:tileRect/>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chemeClr val="lt1"/>
                </a:solidFill>
                <a:latin typeface="Calibri"/>
                <a:ea typeface="Calibri"/>
                <a:cs typeface="Calibri"/>
                <a:sym typeface="Calibri"/>
              </a:rPr>
              <a:t>Introduction</a:t>
            </a:r>
            <a:r>
              <a:rPr b="1" i="0" lang="en-US" sz="4800" u="none" cap="none" strike="noStrike">
                <a:solidFill>
                  <a:srgbClr val="4173AF"/>
                </a:solidFill>
                <a:latin typeface="Calibri"/>
                <a:ea typeface="Calibri"/>
                <a:cs typeface="Calibri"/>
                <a:sym typeface="Calibri"/>
              </a:rPr>
              <a:t> </a:t>
            </a:r>
            <a:endParaRPr b="1" i="0" sz="3200" u="none" cap="none" strike="noStrike">
              <a:solidFill>
                <a:schemeClr val="lt1"/>
              </a:solidFill>
              <a:latin typeface="Calibri"/>
              <a:ea typeface="Calibri"/>
              <a:cs typeface="Calibri"/>
              <a:sym typeface="Calibri"/>
            </a:endParaRPr>
          </a:p>
        </p:txBody>
      </p:sp>
      <p:sp>
        <p:nvSpPr>
          <p:cNvPr id="150" name="Google Shape;150;p4"/>
          <p:cNvSpPr/>
          <p:nvPr/>
        </p:nvSpPr>
        <p:spPr>
          <a:xfrm>
            <a:off x="575555" y="1628800"/>
            <a:ext cx="7992889" cy="4168082"/>
          </a:xfrm>
          <a:prstGeom prst="rect">
            <a:avLst/>
          </a:prstGeom>
          <a:gradFill>
            <a:gsLst>
              <a:gs pos="0">
                <a:srgbClr val="0C294C"/>
              </a:gs>
              <a:gs pos="50000">
                <a:srgbClr val="133C6D"/>
              </a:gs>
              <a:gs pos="100000">
                <a:srgbClr val="174884"/>
              </a:gs>
            </a:gsLst>
            <a:lin ang="10800000" scaled="0"/>
          </a:gra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4"/>
          <p:cNvSpPr txBox="1"/>
          <p:nvPr/>
        </p:nvSpPr>
        <p:spPr>
          <a:xfrm>
            <a:off x="719572" y="2060848"/>
            <a:ext cx="7704856" cy="3987649"/>
          </a:xfrm>
          <a:prstGeom prst="rect">
            <a:avLst/>
          </a:prstGeom>
          <a:noFill/>
          <a:ln>
            <a:noFill/>
          </a:ln>
        </p:spPr>
        <p:txBody>
          <a:bodyPr anchorCtr="0" anchor="t" bIns="91425" lIns="91425" spcFirstLastPara="1" rIns="91425" wrap="square" tIns="91425">
            <a:noAutofit/>
          </a:bodyPr>
          <a:lstStyle/>
          <a:p>
            <a:pPr indent="0" lvl="0" marL="76200" marR="0" rtl="0" algn="just">
              <a:spcBef>
                <a:spcPts val="600"/>
              </a:spcBef>
              <a:spcAft>
                <a:spcPts val="0"/>
              </a:spcAft>
              <a:buClr>
                <a:schemeClr val="lt1"/>
              </a:buClr>
              <a:buSzPts val="2400"/>
              <a:buFont typeface="Arial"/>
              <a:buNone/>
            </a:pPr>
            <a:r>
              <a:rPr b="0" i="0" lang="en-US" sz="2000" u="none" cap="none" strike="noStrike">
                <a:solidFill>
                  <a:schemeClr val="lt1"/>
                </a:solidFill>
                <a:latin typeface="Barlow Light"/>
                <a:ea typeface="Barlow Light"/>
                <a:cs typeface="Barlow Light"/>
                <a:sym typeface="Barlow Light"/>
              </a:rPr>
              <a:t>Now a day’s mobile phones are become ineluctable part . Power supply  is integral part of all electronic systems. Most of the work are done through mobile phones on daily basis, so charging is the basic requirement to operate them. We always carry the mobile with us but  in  this busy world  3 out of every 5 people doesn’t carry charger or any back up with them, at that time this project will help you to charge your device for the particular amount of time on coin insertion. You can charge anytime and anywhere.</a:t>
            </a:r>
            <a:endParaRPr b="0" i="0" sz="2000" u="none" cap="none" strike="noStrike">
              <a:solidFill>
                <a:schemeClr val="lt1"/>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5"/>
          <p:cNvSpPr/>
          <p:nvPr/>
        </p:nvSpPr>
        <p:spPr>
          <a:xfrm>
            <a:off x="467544" y="1340768"/>
            <a:ext cx="8208912" cy="4824536"/>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57" name="Google Shape;157;p5"/>
          <p:cNvGrpSpPr/>
          <p:nvPr/>
        </p:nvGrpSpPr>
        <p:grpSpPr>
          <a:xfrm>
            <a:off x="1871700" y="332656"/>
            <a:ext cx="5400600" cy="1512168"/>
            <a:chOff x="1041619" y="1265845"/>
            <a:chExt cx="2032057" cy="1275835"/>
          </a:xfrm>
        </p:grpSpPr>
        <p:sp>
          <p:nvSpPr>
            <p:cNvPr id="158" name="Google Shape;158;p5"/>
            <p:cNvSpPr/>
            <p:nvPr/>
          </p:nvSpPr>
          <p:spPr>
            <a:xfrm>
              <a:off x="1041619" y="1265845"/>
              <a:ext cx="2032057" cy="1275835"/>
            </a:xfrm>
            <a:prstGeom prst="roundRect">
              <a:avLst>
                <a:gd fmla="val 10000" name="adj"/>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txBox="1"/>
            <p:nvPr/>
          </p:nvSpPr>
          <p:spPr>
            <a:xfrm>
              <a:off x="1078987" y="1303213"/>
              <a:ext cx="1957321" cy="1201099"/>
            </a:xfrm>
            <a:prstGeom prst="rect">
              <a:avLst/>
            </a:prstGeom>
            <a:noFill/>
            <a:ln>
              <a:noFill/>
            </a:ln>
          </p:spPr>
          <p:txBody>
            <a:bodyPr anchorCtr="0" anchor="ctr" bIns="19050" lIns="28575" spcFirstLastPara="1" rIns="28575" wrap="square" tIns="19050">
              <a:noAutofit/>
            </a:bodyPr>
            <a:lstStyle/>
            <a:p>
              <a:pPr indent="0" lvl="0" marL="0" marR="0" rtl="0" algn="ctr">
                <a:lnSpc>
                  <a:spcPct val="90000"/>
                </a:lnSpc>
                <a:spcBef>
                  <a:spcPts val="0"/>
                </a:spcBef>
                <a:spcAft>
                  <a:spcPts val="0"/>
                </a:spcAft>
                <a:buClr>
                  <a:schemeClr val="lt1"/>
                </a:buClr>
                <a:buSzPts val="3200"/>
                <a:buFont typeface="Barlow Light"/>
                <a:buNone/>
              </a:pPr>
              <a:r>
                <a:rPr b="1" i="0" lang="en-US" sz="3200" u="none" cap="none" strike="noStrike">
                  <a:solidFill>
                    <a:schemeClr val="lt1"/>
                  </a:solidFill>
                  <a:latin typeface="Barlow Light"/>
                  <a:ea typeface="Barlow Light"/>
                  <a:cs typeface="Barlow Light"/>
                  <a:sym typeface="Barlow Light"/>
                </a:rPr>
                <a:t>Establishing the problem and motivation</a:t>
              </a:r>
              <a:endParaRPr b="1" i="0" sz="3200" u="none" cap="none" strike="noStrike">
                <a:solidFill>
                  <a:schemeClr val="lt1"/>
                </a:solidFill>
                <a:latin typeface="Barlow Light"/>
                <a:ea typeface="Barlow Light"/>
                <a:cs typeface="Barlow Light"/>
                <a:sym typeface="Barlow Light"/>
              </a:endParaRPr>
            </a:p>
          </p:txBody>
        </p:sp>
      </p:grpSp>
      <p:sp>
        <p:nvSpPr>
          <p:cNvPr id="160" name="Google Shape;160;p5"/>
          <p:cNvSpPr txBox="1"/>
          <p:nvPr/>
        </p:nvSpPr>
        <p:spPr>
          <a:xfrm>
            <a:off x="1079612" y="2348880"/>
            <a:ext cx="7200800" cy="2987323"/>
          </a:xfrm>
          <a:prstGeom prst="rect">
            <a:avLst/>
          </a:prstGeom>
          <a:noFill/>
          <a:ln>
            <a:noFill/>
          </a:ln>
        </p:spPr>
        <p:txBody>
          <a:bodyPr anchorCtr="0" anchor="t" bIns="45700" lIns="91425" spcFirstLastPara="1" rIns="91425" wrap="square" tIns="45700">
            <a:noAutofit/>
          </a:bodyPr>
          <a:lstStyle/>
          <a:p>
            <a:pPr indent="0" lvl="0" marL="76200" marR="0" rtl="0" algn="just">
              <a:spcBef>
                <a:spcPts val="0"/>
              </a:spcBef>
              <a:spcAft>
                <a:spcPts val="0"/>
              </a:spcAft>
              <a:buClr>
                <a:schemeClr val="lt1"/>
              </a:buClr>
              <a:buSzPts val="2000"/>
              <a:buFont typeface="Arial"/>
              <a:buNone/>
            </a:pPr>
            <a:r>
              <a:rPr b="0" i="0" lang="en-US" sz="2000" u="none" cap="none" strike="noStrike">
                <a:solidFill>
                  <a:schemeClr val="lt1"/>
                </a:solidFill>
                <a:latin typeface="Barlow Light"/>
                <a:ea typeface="Barlow Light"/>
                <a:cs typeface="Barlow Light"/>
                <a:sym typeface="Barlow Light"/>
              </a:rPr>
              <a:t>Now a days , mobile phones became integral part of our Indians. We are depend on mobile phones from morning alarm to ordering the dinner. In  Such modern, life our phone battery is low in emergency and we are out of home ,there is no facility in India to provide you to charge your device. In Japan there are charging station at different places. So we decided to design such device which allow the Indians to charge their phones at outside by inserting the coin . this service can be available at railway station , bus stop, mall, colleges, office, Roads . This service can become the good business also .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6"/>
          <p:cNvPicPr preferRelativeResize="0"/>
          <p:nvPr/>
        </p:nvPicPr>
        <p:blipFill rotWithShape="1">
          <a:blip r:embed="rId3">
            <a:alphaModFix/>
          </a:blip>
          <a:srcRect b="0" l="0" r="0" t="0"/>
          <a:stretch/>
        </p:blipFill>
        <p:spPr>
          <a:xfrm rot="-5400000">
            <a:off x="1304459" y="-1367805"/>
            <a:ext cx="6525300" cy="91086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66" name="Google Shape;166;p6"/>
          <p:cNvSpPr txBox="1"/>
          <p:nvPr/>
        </p:nvSpPr>
        <p:spPr>
          <a:xfrm>
            <a:off x="23665" y="5661248"/>
            <a:ext cx="9143998" cy="764266"/>
          </a:xfrm>
          <a:prstGeom prst="rect">
            <a:avLst/>
          </a:prstGeom>
          <a:gradFill>
            <a:gsLst>
              <a:gs pos="0">
                <a:srgbClr val="955520"/>
              </a:gs>
              <a:gs pos="50000">
                <a:srgbClr val="D97B2E"/>
              </a:gs>
              <a:gs pos="100000">
                <a:srgbClr val="FF9438"/>
              </a:gs>
            </a:gsLst>
            <a:path path="circle">
              <a:fillToRect b="50%" l="50%" r="50%" t="50%"/>
            </a:path>
            <a:tileRect/>
          </a:gradFill>
          <a:ln cap="flat" cmpd="sng" w="508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100"/>
              <a:buFont typeface="Barlow Light"/>
              <a:buNone/>
            </a:pPr>
            <a:r>
              <a:rPr b="1" i="0" lang="en-US" sz="4400" u="none" cap="none" strike="noStrike">
                <a:solidFill>
                  <a:schemeClr val="lt1"/>
                </a:solidFill>
                <a:latin typeface="Barlow Light"/>
                <a:ea typeface="Barlow Light"/>
                <a:cs typeface="Barlow Light"/>
                <a:sym typeface="Barlow Light"/>
              </a:rPr>
              <a:t>Project Module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7"/>
          <p:cNvPicPr preferRelativeResize="0"/>
          <p:nvPr/>
        </p:nvPicPr>
        <p:blipFill rotWithShape="1">
          <a:blip r:embed="rId3">
            <a:alphaModFix/>
          </a:blip>
          <a:srcRect b="0" l="0" r="0" t="0"/>
          <a:stretch/>
        </p:blipFill>
        <p:spPr>
          <a:xfrm rot="5400000">
            <a:off x="-933996" y="1662187"/>
            <a:ext cx="6115447" cy="3744416"/>
          </a:xfrm>
          <a:prstGeom prst="rect">
            <a:avLst/>
          </a:prstGeom>
          <a:noFill/>
          <a:ln>
            <a:noFill/>
          </a:ln>
        </p:spPr>
      </p:pic>
      <p:sp>
        <p:nvSpPr>
          <p:cNvPr id="172" name="Google Shape;172;p7"/>
          <p:cNvSpPr txBox="1"/>
          <p:nvPr/>
        </p:nvSpPr>
        <p:spPr>
          <a:xfrm>
            <a:off x="470839" y="751481"/>
            <a:ext cx="3430025" cy="5544616"/>
          </a:xfrm>
          <a:prstGeom prst="rect">
            <a:avLst/>
          </a:prstGeom>
          <a:noFill/>
          <a:ln>
            <a:noFill/>
          </a:ln>
        </p:spPr>
        <p:txBody>
          <a:bodyPr anchorCtr="0" anchor="t" bIns="91425" lIns="91425" spcFirstLastPara="1" rIns="91425" wrap="square" tIns="91425">
            <a:noAutofit/>
          </a:bodyPr>
          <a:lstStyle/>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Start</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Insert The Coin</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Detection of coin</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If coin detected pass signal to microcontroller </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Else refund the coin</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Microcontroller set the time of charge</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LCD display message and time of charging</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Mobile charge for assigned time</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Stop the charging  when time is over</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Reset the device</a:t>
            </a:r>
            <a:endParaRPr/>
          </a:p>
          <a:p>
            <a:pPr indent="-342900" lvl="0" marL="342900" marR="0" rtl="0" algn="l">
              <a:spcBef>
                <a:spcPts val="600"/>
              </a:spcBef>
              <a:spcAft>
                <a:spcPts val="0"/>
              </a:spcAft>
              <a:buClr>
                <a:schemeClr val="lt1"/>
              </a:buClr>
              <a:buSzPts val="2000"/>
              <a:buFont typeface="Arial"/>
              <a:buAutoNum type="arabicPeriod"/>
            </a:pPr>
            <a:r>
              <a:rPr b="0" i="0" lang="en-US" sz="2000" u="none" cap="none" strike="noStrike">
                <a:solidFill>
                  <a:schemeClr val="lt1"/>
                </a:solidFill>
                <a:latin typeface="Barlow Light"/>
                <a:ea typeface="Barlow Light"/>
                <a:cs typeface="Barlow Light"/>
                <a:sym typeface="Barlow Light"/>
              </a:rPr>
              <a:t>END</a:t>
            </a:r>
            <a:endParaRPr/>
          </a:p>
          <a:p>
            <a:pPr indent="-215900" lvl="0" marL="342900" marR="0" rtl="0" algn="l">
              <a:spcBef>
                <a:spcPts val="600"/>
              </a:spcBef>
              <a:spcAft>
                <a:spcPts val="0"/>
              </a:spcAft>
              <a:buClr>
                <a:schemeClr val="dk1"/>
              </a:buClr>
              <a:buSzPts val="2000"/>
              <a:buFont typeface="Arial"/>
              <a:buNone/>
            </a:pPr>
            <a:r>
              <a:t/>
            </a:r>
            <a:endParaRPr b="0" i="0" sz="2000" u="none" cap="none" strike="noStrike">
              <a:solidFill>
                <a:schemeClr val="lt1"/>
              </a:solidFill>
              <a:latin typeface="Barlow Light"/>
              <a:ea typeface="Barlow Light"/>
              <a:cs typeface="Barlow Light"/>
              <a:sym typeface="Barlow Light"/>
            </a:endParaRPr>
          </a:p>
        </p:txBody>
      </p:sp>
      <p:pic>
        <p:nvPicPr>
          <p:cNvPr id="173" name="Google Shape;173;p7"/>
          <p:cNvPicPr preferRelativeResize="0"/>
          <p:nvPr/>
        </p:nvPicPr>
        <p:blipFill rotWithShape="1">
          <a:blip r:embed="rId3">
            <a:alphaModFix/>
          </a:blip>
          <a:srcRect b="0" l="0" r="0" t="0"/>
          <a:stretch/>
        </p:blipFill>
        <p:spPr>
          <a:xfrm rot="5400000">
            <a:off x="3507127" y="1158132"/>
            <a:ext cx="6115447" cy="4752527"/>
          </a:xfrm>
          <a:prstGeom prst="rect">
            <a:avLst/>
          </a:prstGeom>
          <a:noFill/>
          <a:ln>
            <a:noFill/>
          </a:ln>
        </p:spPr>
      </p:pic>
      <p:sp>
        <p:nvSpPr>
          <p:cNvPr id="174" name="Google Shape;174;p7"/>
          <p:cNvSpPr txBox="1"/>
          <p:nvPr>
            <p:ph idx="12" type="sldNum"/>
          </p:nvPr>
        </p:nvSpPr>
        <p:spPr>
          <a:xfrm>
            <a:off x="9500889" y="2904858"/>
            <a:ext cx="3360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888888"/>
              </a:buClr>
              <a:buSzPts val="1200"/>
              <a:buFont typeface="Calibri"/>
              <a:buNone/>
            </a:pPr>
            <a:fld id="{00000000-1234-1234-1234-123412341234}" type="slidenum">
              <a:rPr lang="en-US"/>
              <a:t>‹#›</a:t>
            </a:fld>
            <a:endParaRPr/>
          </a:p>
        </p:txBody>
      </p:sp>
      <p:sp>
        <p:nvSpPr>
          <p:cNvPr id="175" name="Google Shape;175;p7"/>
          <p:cNvSpPr/>
          <p:nvPr/>
        </p:nvSpPr>
        <p:spPr>
          <a:xfrm>
            <a:off x="6342227" y="883785"/>
            <a:ext cx="903767" cy="304800"/>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Barlow Light"/>
                <a:ea typeface="Barlow Light"/>
                <a:cs typeface="Barlow Light"/>
                <a:sym typeface="Barlow Light"/>
              </a:rPr>
              <a:t>Start</a:t>
            </a: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176" name="Google Shape;176;p7"/>
          <p:cNvSpPr/>
          <p:nvPr/>
        </p:nvSpPr>
        <p:spPr>
          <a:xfrm>
            <a:off x="6171893" y="1396118"/>
            <a:ext cx="1244435" cy="377478"/>
          </a:xfrm>
          <a:prstGeom prst="rect">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lt1"/>
                </a:solidFill>
                <a:latin typeface="Barlow Light"/>
                <a:ea typeface="Barlow Light"/>
                <a:cs typeface="Barlow Light"/>
                <a:sym typeface="Barlow Light"/>
              </a:rPr>
              <a:t>Insert the Coin</a:t>
            </a:r>
            <a:endParaRPr b="0" i="0" sz="1800" u="none" cap="none" strike="noStrike">
              <a:solidFill>
                <a:schemeClr val="lt1"/>
              </a:solidFill>
              <a:latin typeface="Barlow Light"/>
              <a:ea typeface="Barlow Light"/>
              <a:cs typeface="Barlow Light"/>
              <a:sym typeface="Barlow Light"/>
            </a:endParaRPr>
          </a:p>
        </p:txBody>
      </p:sp>
      <p:sp>
        <p:nvSpPr>
          <p:cNvPr id="177" name="Google Shape;177;p7"/>
          <p:cNvSpPr/>
          <p:nvPr/>
        </p:nvSpPr>
        <p:spPr>
          <a:xfrm>
            <a:off x="5946250" y="1952061"/>
            <a:ext cx="1695721" cy="806803"/>
          </a:xfrm>
          <a:prstGeom prst="diamond">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lt1"/>
                </a:solidFill>
                <a:latin typeface="Barlow Light"/>
                <a:ea typeface="Barlow Light"/>
                <a:cs typeface="Barlow Light"/>
                <a:sym typeface="Barlow Light"/>
              </a:rPr>
              <a:t>Detection of Coin</a:t>
            </a:r>
            <a:endParaRPr b="0" i="0" sz="1200" u="none" cap="none" strike="noStrike">
              <a:solidFill>
                <a:schemeClr val="lt1"/>
              </a:solidFill>
              <a:latin typeface="Barlow Light"/>
              <a:ea typeface="Barlow Light"/>
              <a:cs typeface="Barlow Light"/>
              <a:sym typeface="Barlow Light"/>
            </a:endParaRPr>
          </a:p>
        </p:txBody>
      </p:sp>
      <p:sp>
        <p:nvSpPr>
          <p:cNvPr id="178" name="Google Shape;178;p7"/>
          <p:cNvSpPr/>
          <p:nvPr/>
        </p:nvSpPr>
        <p:spPr>
          <a:xfrm>
            <a:off x="4223763" y="2132162"/>
            <a:ext cx="1397040" cy="406858"/>
          </a:xfrm>
          <a:prstGeom prst="rect">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lt1"/>
                </a:solidFill>
                <a:latin typeface="Barlow Light"/>
                <a:ea typeface="Barlow Light"/>
                <a:cs typeface="Barlow Light"/>
                <a:sym typeface="Barlow Light"/>
              </a:rPr>
              <a:t>Pass Signal to Microcontroller</a:t>
            </a:r>
            <a:endParaRPr b="0" i="0" sz="1200" u="none" cap="none" strike="noStrike">
              <a:solidFill>
                <a:schemeClr val="lt1"/>
              </a:solidFill>
              <a:latin typeface="Barlow Light"/>
              <a:ea typeface="Barlow Light"/>
              <a:cs typeface="Barlow Light"/>
              <a:sym typeface="Barlow Light"/>
            </a:endParaRPr>
          </a:p>
        </p:txBody>
      </p:sp>
      <p:sp>
        <p:nvSpPr>
          <p:cNvPr id="179" name="Google Shape;179;p7"/>
          <p:cNvSpPr/>
          <p:nvPr/>
        </p:nvSpPr>
        <p:spPr>
          <a:xfrm>
            <a:off x="5787230" y="2975831"/>
            <a:ext cx="1978081" cy="451464"/>
          </a:xfrm>
          <a:prstGeom prst="rect">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lt1"/>
                </a:solidFill>
                <a:latin typeface="Barlow Light"/>
                <a:ea typeface="Barlow Light"/>
                <a:cs typeface="Barlow Light"/>
                <a:sym typeface="Barlow Light"/>
              </a:rPr>
              <a:t>LCD display the Assigned time for charge</a:t>
            </a:r>
            <a:endParaRPr b="0" i="0" sz="1800" u="none" cap="none" strike="noStrike">
              <a:solidFill>
                <a:schemeClr val="lt1"/>
              </a:solidFill>
              <a:latin typeface="Barlow Light"/>
              <a:ea typeface="Barlow Light"/>
              <a:cs typeface="Barlow Light"/>
              <a:sym typeface="Barlow Light"/>
            </a:endParaRPr>
          </a:p>
        </p:txBody>
      </p:sp>
      <p:sp>
        <p:nvSpPr>
          <p:cNvPr id="180" name="Google Shape;180;p7"/>
          <p:cNvSpPr/>
          <p:nvPr/>
        </p:nvSpPr>
        <p:spPr>
          <a:xfrm>
            <a:off x="6117384" y="4343324"/>
            <a:ext cx="1298944" cy="669528"/>
          </a:xfrm>
          <a:prstGeom prst="diamond">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lt1"/>
                </a:solidFill>
                <a:latin typeface="Barlow Light"/>
                <a:ea typeface="Barlow Light"/>
                <a:cs typeface="Barlow Light"/>
                <a:sym typeface="Barlow Light"/>
              </a:rPr>
              <a:t>Is time over</a:t>
            </a:r>
            <a:endParaRPr b="0" i="0" sz="1200" u="none" cap="none" strike="noStrike">
              <a:solidFill>
                <a:schemeClr val="lt1"/>
              </a:solidFill>
              <a:latin typeface="Barlow Light"/>
              <a:ea typeface="Barlow Light"/>
              <a:cs typeface="Barlow Light"/>
              <a:sym typeface="Barlow Light"/>
            </a:endParaRPr>
          </a:p>
        </p:txBody>
      </p:sp>
      <p:sp>
        <p:nvSpPr>
          <p:cNvPr id="181" name="Google Shape;181;p7"/>
          <p:cNvSpPr/>
          <p:nvPr/>
        </p:nvSpPr>
        <p:spPr>
          <a:xfrm>
            <a:off x="6209452" y="5330259"/>
            <a:ext cx="1129709" cy="393208"/>
          </a:xfrm>
          <a:prstGeom prst="rect">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lt1"/>
                </a:solidFill>
                <a:latin typeface="Barlow Light"/>
                <a:ea typeface="Barlow Light"/>
                <a:cs typeface="Barlow Light"/>
                <a:sym typeface="Barlow Light"/>
              </a:rPr>
              <a:t>Stop Charging</a:t>
            </a:r>
            <a:endParaRPr b="0" i="0" sz="1800" u="none" cap="none" strike="noStrike">
              <a:solidFill>
                <a:schemeClr val="lt1"/>
              </a:solidFill>
              <a:latin typeface="Barlow Light"/>
              <a:ea typeface="Barlow Light"/>
              <a:cs typeface="Barlow Light"/>
              <a:sym typeface="Barlow Light"/>
            </a:endParaRPr>
          </a:p>
        </p:txBody>
      </p:sp>
      <p:sp>
        <p:nvSpPr>
          <p:cNvPr id="182" name="Google Shape;182;p7"/>
          <p:cNvSpPr/>
          <p:nvPr/>
        </p:nvSpPr>
        <p:spPr>
          <a:xfrm>
            <a:off x="6217945" y="6040874"/>
            <a:ext cx="1129709" cy="343786"/>
          </a:xfrm>
          <a:prstGeom prst="rect">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Barlow Light"/>
                <a:ea typeface="Barlow Light"/>
                <a:cs typeface="Barlow Light"/>
                <a:sym typeface="Barlow Light"/>
              </a:rPr>
              <a:t>End</a:t>
            </a:r>
            <a:endParaRPr b="0" i="0" sz="1800" u="none" cap="none" strike="noStrike">
              <a:solidFill>
                <a:schemeClr val="lt1"/>
              </a:solidFill>
              <a:latin typeface="Barlow Light"/>
              <a:ea typeface="Barlow Light"/>
              <a:cs typeface="Barlow Light"/>
              <a:sym typeface="Barlow Light"/>
            </a:endParaRPr>
          </a:p>
        </p:txBody>
      </p:sp>
      <p:cxnSp>
        <p:nvCxnSpPr>
          <p:cNvPr id="183" name="Google Shape;183;p7"/>
          <p:cNvCxnSpPr>
            <a:stCxn id="175" idx="2"/>
            <a:endCxn id="176" idx="0"/>
          </p:cNvCxnSpPr>
          <p:nvPr/>
        </p:nvCxnSpPr>
        <p:spPr>
          <a:xfrm>
            <a:off x="6794110" y="1188585"/>
            <a:ext cx="0" cy="207600"/>
          </a:xfrm>
          <a:prstGeom prst="straightConnector1">
            <a:avLst/>
          </a:prstGeom>
          <a:noFill/>
          <a:ln cap="flat" cmpd="sng" w="9525">
            <a:solidFill>
              <a:schemeClr val="lt1"/>
            </a:solidFill>
            <a:prstDash val="solid"/>
            <a:round/>
            <a:headEnd len="sm" w="sm" type="none"/>
            <a:tailEnd len="sm" w="sm" type="none"/>
          </a:ln>
        </p:spPr>
      </p:cxnSp>
      <p:cxnSp>
        <p:nvCxnSpPr>
          <p:cNvPr id="184" name="Google Shape;184;p7"/>
          <p:cNvCxnSpPr>
            <a:stCxn id="176" idx="2"/>
            <a:endCxn id="177" idx="0"/>
          </p:cNvCxnSpPr>
          <p:nvPr/>
        </p:nvCxnSpPr>
        <p:spPr>
          <a:xfrm>
            <a:off x="6794110" y="1773596"/>
            <a:ext cx="0" cy="178500"/>
          </a:xfrm>
          <a:prstGeom prst="straightConnector1">
            <a:avLst/>
          </a:prstGeom>
          <a:noFill/>
          <a:ln cap="flat" cmpd="sng" w="9525">
            <a:solidFill>
              <a:schemeClr val="lt1"/>
            </a:solidFill>
            <a:prstDash val="solid"/>
            <a:round/>
            <a:headEnd len="sm" w="sm" type="none"/>
            <a:tailEnd len="sm" w="sm" type="none"/>
          </a:ln>
        </p:spPr>
      </p:cxnSp>
      <p:cxnSp>
        <p:nvCxnSpPr>
          <p:cNvPr id="185" name="Google Shape;185;p7"/>
          <p:cNvCxnSpPr>
            <a:stCxn id="177" idx="1"/>
            <a:endCxn id="178" idx="3"/>
          </p:cNvCxnSpPr>
          <p:nvPr/>
        </p:nvCxnSpPr>
        <p:spPr>
          <a:xfrm rot="10800000">
            <a:off x="5620750" y="2335662"/>
            <a:ext cx="325500" cy="19800"/>
          </a:xfrm>
          <a:prstGeom prst="straightConnector1">
            <a:avLst/>
          </a:prstGeom>
          <a:noFill/>
          <a:ln cap="flat" cmpd="sng" w="9525">
            <a:solidFill>
              <a:schemeClr val="lt1"/>
            </a:solidFill>
            <a:prstDash val="solid"/>
            <a:round/>
            <a:headEnd len="sm" w="sm" type="none"/>
            <a:tailEnd len="sm" w="sm" type="none"/>
          </a:ln>
        </p:spPr>
      </p:cxnSp>
      <p:cxnSp>
        <p:nvCxnSpPr>
          <p:cNvPr id="186" name="Google Shape;186;p7"/>
          <p:cNvCxnSpPr>
            <a:endCxn id="179" idx="1"/>
          </p:cNvCxnSpPr>
          <p:nvPr/>
        </p:nvCxnSpPr>
        <p:spPr>
          <a:xfrm>
            <a:off x="4831130" y="2575163"/>
            <a:ext cx="956100" cy="626400"/>
          </a:xfrm>
          <a:prstGeom prst="bentConnector3">
            <a:avLst>
              <a:gd fmla="val 7284" name="adj1"/>
            </a:avLst>
          </a:prstGeom>
          <a:noFill/>
          <a:ln cap="flat" cmpd="sng" w="9525">
            <a:solidFill>
              <a:schemeClr val="lt1"/>
            </a:solidFill>
            <a:prstDash val="solid"/>
            <a:round/>
            <a:headEnd len="sm" w="sm" type="none"/>
            <a:tailEnd len="sm" w="sm" type="none"/>
          </a:ln>
        </p:spPr>
      </p:cxnSp>
      <p:cxnSp>
        <p:nvCxnSpPr>
          <p:cNvPr id="187" name="Google Shape;187;p7"/>
          <p:cNvCxnSpPr>
            <a:stCxn id="176" idx="3"/>
            <a:endCxn id="177" idx="3"/>
          </p:cNvCxnSpPr>
          <p:nvPr/>
        </p:nvCxnSpPr>
        <p:spPr>
          <a:xfrm>
            <a:off x="7416328" y="1584857"/>
            <a:ext cx="225600" cy="770700"/>
          </a:xfrm>
          <a:prstGeom prst="bentConnector3">
            <a:avLst>
              <a:gd fmla="val 291857" name="adj1"/>
            </a:avLst>
          </a:prstGeom>
          <a:noFill/>
          <a:ln cap="flat" cmpd="sng" w="9525">
            <a:solidFill>
              <a:schemeClr val="lt1"/>
            </a:solidFill>
            <a:prstDash val="solid"/>
            <a:round/>
            <a:headEnd len="sm" w="sm" type="none"/>
            <a:tailEnd len="sm" w="sm" type="none"/>
          </a:ln>
        </p:spPr>
      </p:cxnSp>
      <p:cxnSp>
        <p:nvCxnSpPr>
          <p:cNvPr id="188" name="Google Shape;188;p7"/>
          <p:cNvCxnSpPr>
            <a:stCxn id="179" idx="2"/>
            <a:endCxn id="189" idx="0"/>
          </p:cNvCxnSpPr>
          <p:nvPr/>
        </p:nvCxnSpPr>
        <p:spPr>
          <a:xfrm>
            <a:off x="6776271" y="3427295"/>
            <a:ext cx="0" cy="271800"/>
          </a:xfrm>
          <a:prstGeom prst="straightConnector1">
            <a:avLst/>
          </a:prstGeom>
          <a:noFill/>
          <a:ln cap="flat" cmpd="sng" w="9525">
            <a:solidFill>
              <a:schemeClr val="lt1"/>
            </a:solidFill>
            <a:prstDash val="solid"/>
            <a:round/>
            <a:headEnd len="sm" w="sm" type="none"/>
            <a:tailEnd len="sm" w="sm" type="none"/>
          </a:ln>
        </p:spPr>
      </p:cxnSp>
      <p:cxnSp>
        <p:nvCxnSpPr>
          <p:cNvPr id="190" name="Google Shape;190;p7"/>
          <p:cNvCxnSpPr>
            <a:stCxn id="189" idx="2"/>
            <a:endCxn id="180" idx="0"/>
          </p:cNvCxnSpPr>
          <p:nvPr/>
        </p:nvCxnSpPr>
        <p:spPr>
          <a:xfrm flipH="1">
            <a:off x="6766969" y="4103181"/>
            <a:ext cx="9300" cy="240000"/>
          </a:xfrm>
          <a:prstGeom prst="straightConnector1">
            <a:avLst/>
          </a:prstGeom>
          <a:noFill/>
          <a:ln cap="flat" cmpd="sng" w="9525">
            <a:solidFill>
              <a:schemeClr val="lt1"/>
            </a:solidFill>
            <a:prstDash val="solid"/>
            <a:round/>
            <a:headEnd len="sm" w="sm" type="none"/>
            <a:tailEnd len="sm" w="sm" type="none"/>
          </a:ln>
        </p:spPr>
      </p:cxnSp>
      <p:cxnSp>
        <p:nvCxnSpPr>
          <p:cNvPr id="191" name="Google Shape;191;p7"/>
          <p:cNvCxnSpPr>
            <a:endCxn id="180" idx="3"/>
          </p:cNvCxnSpPr>
          <p:nvPr/>
        </p:nvCxnSpPr>
        <p:spPr>
          <a:xfrm rot="5400000">
            <a:off x="7161628" y="4170488"/>
            <a:ext cx="762300" cy="252900"/>
          </a:xfrm>
          <a:prstGeom prst="bentConnector3">
            <a:avLst>
              <a:gd fmla="val 19" name="adj1"/>
            </a:avLst>
          </a:prstGeom>
          <a:noFill/>
          <a:ln cap="flat" cmpd="sng" w="9525">
            <a:solidFill>
              <a:schemeClr val="lt1"/>
            </a:solidFill>
            <a:prstDash val="solid"/>
            <a:round/>
            <a:headEnd len="sm" w="sm" type="none"/>
            <a:tailEnd len="sm" w="sm" type="none"/>
          </a:ln>
        </p:spPr>
      </p:cxnSp>
      <p:cxnSp>
        <p:nvCxnSpPr>
          <p:cNvPr id="192" name="Google Shape;192;p7"/>
          <p:cNvCxnSpPr>
            <a:stCxn id="181" idx="2"/>
            <a:endCxn id="182" idx="0"/>
          </p:cNvCxnSpPr>
          <p:nvPr/>
        </p:nvCxnSpPr>
        <p:spPr>
          <a:xfrm>
            <a:off x="6774306" y="5723467"/>
            <a:ext cx="8400" cy="317400"/>
          </a:xfrm>
          <a:prstGeom prst="straightConnector1">
            <a:avLst/>
          </a:prstGeom>
          <a:noFill/>
          <a:ln cap="flat" cmpd="sng" w="9525">
            <a:solidFill>
              <a:schemeClr val="lt1"/>
            </a:solidFill>
            <a:prstDash val="solid"/>
            <a:round/>
            <a:headEnd len="sm" w="sm" type="none"/>
            <a:tailEnd len="sm" w="sm" type="none"/>
          </a:ln>
        </p:spPr>
      </p:cxnSp>
      <p:sp>
        <p:nvSpPr>
          <p:cNvPr id="189" name="Google Shape;189;p7"/>
          <p:cNvSpPr/>
          <p:nvPr/>
        </p:nvSpPr>
        <p:spPr>
          <a:xfrm>
            <a:off x="5870693" y="3699110"/>
            <a:ext cx="1811153" cy="404071"/>
          </a:xfrm>
          <a:prstGeom prst="rect">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lt1"/>
                </a:solidFill>
                <a:latin typeface="Barlow Light"/>
                <a:ea typeface="Barlow Light"/>
                <a:cs typeface="Barlow Light"/>
                <a:sym typeface="Barlow Light"/>
              </a:rPr>
              <a:t>Mobile is charging</a:t>
            </a:r>
            <a:endParaRPr b="0" i="0" sz="1200" u="none" cap="none" strike="noStrike">
              <a:solidFill>
                <a:schemeClr val="lt1"/>
              </a:solidFill>
              <a:latin typeface="Barlow Light"/>
              <a:ea typeface="Barlow Light"/>
              <a:cs typeface="Barlow Light"/>
              <a:sym typeface="Barlow Light"/>
            </a:endParaRPr>
          </a:p>
        </p:txBody>
      </p:sp>
      <p:sp>
        <p:nvSpPr>
          <p:cNvPr id="193" name="Google Shape;193;p7"/>
          <p:cNvSpPr/>
          <p:nvPr/>
        </p:nvSpPr>
        <p:spPr>
          <a:xfrm>
            <a:off x="557552" y="103191"/>
            <a:ext cx="3132349" cy="648072"/>
          </a:xfrm>
          <a:prstGeom prst="rect">
            <a:avLst/>
          </a:prstGeom>
          <a:gradFill>
            <a:gsLst>
              <a:gs pos="0">
                <a:srgbClr val="955520"/>
              </a:gs>
              <a:gs pos="50000">
                <a:srgbClr val="D97B2E"/>
              </a:gs>
              <a:gs pos="100000">
                <a:srgbClr val="FF9438"/>
              </a:gs>
            </a:gsLst>
            <a:path path="circle">
              <a:fillToRect b="50%" l="50%" r="50%" t="50%"/>
            </a:path>
            <a:tileRect/>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Barlow Light"/>
                <a:ea typeface="Barlow Light"/>
                <a:cs typeface="Barlow Light"/>
                <a:sym typeface="Barlow Light"/>
              </a:rPr>
              <a:t>Algorithm</a:t>
            </a:r>
            <a:r>
              <a:rPr b="1" i="0" lang="en-US" sz="1600" u="none" cap="none" strike="noStrike">
                <a:solidFill>
                  <a:srgbClr val="4173AF"/>
                </a:solidFill>
                <a:latin typeface="Barlow Light"/>
                <a:ea typeface="Barlow Light"/>
                <a:cs typeface="Barlow Light"/>
                <a:sym typeface="Barlow Light"/>
              </a:rPr>
              <a:t> </a:t>
            </a:r>
            <a:endParaRPr b="1" i="0" sz="1600" u="none" cap="none" strike="noStrike">
              <a:solidFill>
                <a:schemeClr val="lt1"/>
              </a:solidFill>
              <a:latin typeface="Barlow Light"/>
              <a:ea typeface="Barlow Light"/>
              <a:cs typeface="Barlow Light"/>
              <a:sym typeface="Barlow Light"/>
            </a:endParaRPr>
          </a:p>
        </p:txBody>
      </p:sp>
      <p:sp>
        <p:nvSpPr>
          <p:cNvPr id="194" name="Google Shape;194;p7"/>
          <p:cNvSpPr/>
          <p:nvPr/>
        </p:nvSpPr>
        <p:spPr>
          <a:xfrm>
            <a:off x="4972739" y="103191"/>
            <a:ext cx="3132349" cy="648072"/>
          </a:xfrm>
          <a:prstGeom prst="rect">
            <a:avLst/>
          </a:prstGeom>
          <a:gradFill>
            <a:gsLst>
              <a:gs pos="0">
                <a:srgbClr val="955520"/>
              </a:gs>
              <a:gs pos="50000">
                <a:srgbClr val="D97B2E"/>
              </a:gs>
              <a:gs pos="100000">
                <a:srgbClr val="FF9438"/>
              </a:gs>
            </a:gsLst>
            <a:path path="circle">
              <a:fillToRect b="50%" l="50%" r="50%" t="50%"/>
            </a:path>
            <a:tileRect/>
          </a:gra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Barlow Light"/>
                <a:ea typeface="Barlow Light"/>
                <a:cs typeface="Barlow Light"/>
                <a:sym typeface="Barlow Light"/>
              </a:rPr>
              <a:t>Flow Chart </a:t>
            </a:r>
            <a:endParaRPr b="1" i="0" sz="2800" u="none" cap="none" strike="noStrike">
              <a:solidFill>
                <a:schemeClr val="lt1"/>
              </a:solidFill>
              <a:latin typeface="Barlow Light"/>
              <a:ea typeface="Barlow Light"/>
              <a:cs typeface="Barlow Light"/>
              <a:sym typeface="Barlow Light"/>
            </a:endParaRPr>
          </a:p>
        </p:txBody>
      </p:sp>
      <p:sp>
        <p:nvSpPr>
          <p:cNvPr id="195" name="Google Shape;195;p7"/>
          <p:cNvSpPr txBox="1"/>
          <p:nvPr/>
        </p:nvSpPr>
        <p:spPr>
          <a:xfrm>
            <a:off x="5655979" y="1932485"/>
            <a:ext cx="533587" cy="295696"/>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Yes</a:t>
            </a:r>
            <a:r>
              <a:rPr b="1" i="0" lang="en-US" sz="1200" u="none" cap="none" strike="noStrike">
                <a:solidFill>
                  <a:srgbClr val="4173AF"/>
                </a:solidFill>
                <a:latin typeface="Calibri"/>
                <a:ea typeface="Calibri"/>
                <a:cs typeface="Calibri"/>
                <a:sym typeface="Calibri"/>
              </a:rPr>
              <a:t> </a:t>
            </a:r>
            <a:endParaRPr/>
          </a:p>
        </p:txBody>
      </p:sp>
      <p:sp>
        <p:nvSpPr>
          <p:cNvPr id="196" name="Google Shape;196;p7"/>
          <p:cNvSpPr txBox="1"/>
          <p:nvPr/>
        </p:nvSpPr>
        <p:spPr>
          <a:xfrm>
            <a:off x="7584695" y="1949330"/>
            <a:ext cx="533587" cy="295696"/>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No</a:t>
            </a:r>
            <a:r>
              <a:rPr b="1" i="0" lang="en-US" sz="1200" u="none" cap="none" strike="noStrike">
                <a:solidFill>
                  <a:srgbClr val="4173AF"/>
                </a:solidFill>
                <a:latin typeface="Calibri"/>
                <a:ea typeface="Calibri"/>
                <a:cs typeface="Calibri"/>
                <a:sym typeface="Calibri"/>
              </a:rPr>
              <a:t> </a:t>
            </a:r>
            <a:endParaRPr/>
          </a:p>
        </p:txBody>
      </p:sp>
      <p:sp>
        <p:nvSpPr>
          <p:cNvPr id="197" name="Google Shape;197;p7"/>
          <p:cNvSpPr txBox="1"/>
          <p:nvPr/>
        </p:nvSpPr>
        <p:spPr>
          <a:xfrm>
            <a:off x="6123506" y="4924796"/>
            <a:ext cx="533587" cy="295696"/>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Yes</a:t>
            </a:r>
            <a:r>
              <a:rPr b="1" i="0" lang="en-US" sz="1200" u="none" cap="none" strike="noStrike">
                <a:solidFill>
                  <a:srgbClr val="4173AF"/>
                </a:solidFill>
                <a:latin typeface="Calibri"/>
                <a:ea typeface="Calibri"/>
                <a:cs typeface="Calibri"/>
                <a:sym typeface="Calibri"/>
              </a:rPr>
              <a:t> </a:t>
            </a:r>
            <a:endParaRPr/>
          </a:p>
        </p:txBody>
      </p:sp>
      <p:sp>
        <p:nvSpPr>
          <p:cNvPr id="198" name="Google Shape;198;p7"/>
          <p:cNvSpPr txBox="1"/>
          <p:nvPr/>
        </p:nvSpPr>
        <p:spPr>
          <a:xfrm>
            <a:off x="8065799" y="4127627"/>
            <a:ext cx="533587" cy="295696"/>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No</a:t>
            </a:r>
            <a:r>
              <a:rPr b="1" i="0" lang="en-US" sz="1200" u="none" cap="none" strike="noStrike">
                <a:solidFill>
                  <a:srgbClr val="4173AF"/>
                </a:solidFill>
                <a:latin typeface="Calibri"/>
                <a:ea typeface="Calibri"/>
                <a:cs typeface="Calibri"/>
                <a:sym typeface="Calibri"/>
              </a:rPr>
              <a:t> </a:t>
            </a:r>
            <a:endParaRPr/>
          </a:p>
        </p:txBody>
      </p:sp>
      <p:cxnSp>
        <p:nvCxnSpPr>
          <p:cNvPr id="199" name="Google Shape;199;p7"/>
          <p:cNvCxnSpPr/>
          <p:nvPr/>
        </p:nvCxnSpPr>
        <p:spPr>
          <a:xfrm>
            <a:off x="6794110" y="5012852"/>
            <a:ext cx="6122" cy="317407"/>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8"/>
          <p:cNvPicPr preferRelativeResize="0"/>
          <p:nvPr/>
        </p:nvPicPr>
        <p:blipFill rotWithShape="1">
          <a:blip r:embed="rId3">
            <a:alphaModFix/>
          </a:blip>
          <a:srcRect b="0" l="0" r="0" t="0"/>
          <a:stretch/>
        </p:blipFill>
        <p:spPr>
          <a:xfrm rot="5400000">
            <a:off x="1838310" y="-664708"/>
            <a:ext cx="5467375" cy="9144002"/>
          </a:xfrm>
          <a:prstGeom prst="rect">
            <a:avLst/>
          </a:prstGeom>
          <a:noFill/>
          <a:ln>
            <a:noFill/>
          </a:ln>
        </p:spPr>
      </p:pic>
      <p:sp>
        <p:nvSpPr>
          <p:cNvPr id="205" name="Google Shape;205;p8"/>
          <p:cNvSpPr/>
          <p:nvPr/>
        </p:nvSpPr>
        <p:spPr>
          <a:xfrm>
            <a:off x="348914" y="2962297"/>
            <a:ext cx="9144000" cy="0"/>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6" name="Google Shape;206;p8"/>
          <p:cNvSpPr/>
          <p:nvPr/>
        </p:nvSpPr>
        <p:spPr>
          <a:xfrm>
            <a:off x="1382776" y="1886248"/>
            <a:ext cx="1370734" cy="421411"/>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Barlow Light"/>
                <a:ea typeface="Barlow Light"/>
                <a:cs typeface="Barlow Light"/>
                <a:sym typeface="Barlow Light"/>
              </a:rPr>
              <a:t>Mains</a:t>
            </a:r>
            <a:endParaRPr b="0" i="0" sz="1600" u="none" cap="none" strike="noStrike">
              <a:solidFill>
                <a:schemeClr val="lt1"/>
              </a:solidFill>
              <a:latin typeface="Barlow Light"/>
              <a:ea typeface="Barlow Light"/>
              <a:cs typeface="Barlow Light"/>
              <a:sym typeface="Barlow Light"/>
            </a:endParaRPr>
          </a:p>
        </p:txBody>
      </p:sp>
      <p:sp>
        <p:nvSpPr>
          <p:cNvPr id="207" name="Google Shape;207;p8"/>
          <p:cNvSpPr/>
          <p:nvPr/>
        </p:nvSpPr>
        <p:spPr>
          <a:xfrm>
            <a:off x="1382776" y="2565895"/>
            <a:ext cx="1370734" cy="394383"/>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Barlow Light"/>
                <a:ea typeface="Barlow Light"/>
                <a:cs typeface="Barlow Light"/>
                <a:sym typeface="Barlow Light"/>
              </a:rPr>
              <a:t>Transformer</a:t>
            </a:r>
            <a:endParaRPr b="0" i="0" sz="1600" u="none" cap="none" strike="noStrike">
              <a:solidFill>
                <a:schemeClr val="lt1"/>
              </a:solidFill>
              <a:latin typeface="Barlow Light"/>
              <a:ea typeface="Barlow Light"/>
              <a:cs typeface="Barlow Light"/>
              <a:sym typeface="Barlow Light"/>
            </a:endParaRPr>
          </a:p>
        </p:txBody>
      </p:sp>
      <p:cxnSp>
        <p:nvCxnSpPr>
          <p:cNvPr id="208" name="Google Shape;208;p8"/>
          <p:cNvCxnSpPr>
            <a:stCxn id="207" idx="2"/>
            <a:endCxn id="209" idx="0"/>
          </p:cNvCxnSpPr>
          <p:nvPr/>
        </p:nvCxnSpPr>
        <p:spPr>
          <a:xfrm>
            <a:off x="2068143" y="2960278"/>
            <a:ext cx="0" cy="398400"/>
          </a:xfrm>
          <a:prstGeom prst="straightConnector1">
            <a:avLst/>
          </a:prstGeom>
          <a:noFill/>
          <a:ln cap="flat" cmpd="sng" w="9525">
            <a:solidFill>
              <a:srgbClr val="4A7DBA"/>
            </a:solidFill>
            <a:prstDash val="solid"/>
            <a:round/>
            <a:headEnd len="sm" w="sm" type="none"/>
            <a:tailEnd len="med" w="med" type="stealth"/>
          </a:ln>
        </p:spPr>
      </p:cxnSp>
      <p:sp>
        <p:nvSpPr>
          <p:cNvPr id="209" name="Google Shape;209;p8"/>
          <p:cNvSpPr/>
          <p:nvPr/>
        </p:nvSpPr>
        <p:spPr>
          <a:xfrm>
            <a:off x="1382776" y="3358700"/>
            <a:ext cx="1370734" cy="317263"/>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Barlow Light"/>
                <a:ea typeface="Barlow Light"/>
                <a:cs typeface="Barlow Light"/>
                <a:sym typeface="Barlow Light"/>
              </a:rPr>
              <a:t>Rectifier</a:t>
            </a:r>
            <a:endParaRPr b="0" i="0" sz="1800" u="none" cap="none" strike="noStrike">
              <a:solidFill>
                <a:schemeClr val="lt1"/>
              </a:solidFill>
              <a:latin typeface="Barlow Light"/>
              <a:ea typeface="Barlow Light"/>
              <a:cs typeface="Barlow Light"/>
              <a:sym typeface="Barlow Light"/>
            </a:endParaRPr>
          </a:p>
        </p:txBody>
      </p:sp>
      <p:sp>
        <p:nvSpPr>
          <p:cNvPr id="210" name="Google Shape;210;p8"/>
          <p:cNvSpPr/>
          <p:nvPr/>
        </p:nvSpPr>
        <p:spPr>
          <a:xfrm>
            <a:off x="1382776" y="3996039"/>
            <a:ext cx="1370734" cy="435603"/>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Barlow Light"/>
                <a:ea typeface="Barlow Light"/>
                <a:cs typeface="Barlow Light"/>
                <a:sym typeface="Barlow Light"/>
              </a:rPr>
              <a:t>Regulator</a:t>
            </a:r>
            <a:endParaRPr b="0" i="0" sz="1600" u="none" cap="none" strike="noStrike">
              <a:solidFill>
                <a:schemeClr val="lt1"/>
              </a:solidFill>
              <a:latin typeface="Barlow Light"/>
              <a:ea typeface="Barlow Light"/>
              <a:cs typeface="Barlow Light"/>
              <a:sym typeface="Barlow Light"/>
            </a:endParaRPr>
          </a:p>
        </p:txBody>
      </p:sp>
      <p:sp>
        <p:nvSpPr>
          <p:cNvPr id="211" name="Google Shape;211;p8"/>
          <p:cNvSpPr/>
          <p:nvPr/>
        </p:nvSpPr>
        <p:spPr>
          <a:xfrm>
            <a:off x="3575079" y="1903548"/>
            <a:ext cx="1733228" cy="4007490"/>
          </a:xfrm>
          <a:prstGeom prst="rect">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50" u="none" cap="none" strike="noStrike">
              <a:solidFill>
                <a:schemeClr val="lt1"/>
              </a:solidFill>
              <a:latin typeface="Calibri"/>
              <a:ea typeface="Calibri"/>
              <a:cs typeface="Calibri"/>
              <a:sym typeface="Calibri"/>
            </a:endParaRPr>
          </a:p>
        </p:txBody>
      </p:sp>
      <p:sp>
        <p:nvSpPr>
          <p:cNvPr id="212" name="Google Shape;212;p8"/>
          <p:cNvSpPr txBox="1"/>
          <p:nvPr/>
        </p:nvSpPr>
        <p:spPr>
          <a:xfrm>
            <a:off x="3787372" y="2631054"/>
            <a:ext cx="1296144"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lt1"/>
                </a:solidFill>
                <a:latin typeface="Calibri"/>
                <a:ea typeface="Calibri"/>
                <a:cs typeface="Calibri"/>
                <a:sym typeface="Calibri"/>
              </a:rPr>
              <a:t>    </a:t>
            </a:r>
            <a:r>
              <a:rPr b="0" i="0" lang="en-US" sz="1600" u="none" cap="none" strike="noStrike">
                <a:solidFill>
                  <a:schemeClr val="lt1"/>
                </a:solidFill>
                <a:latin typeface="Barlow Light"/>
                <a:ea typeface="Barlow Light"/>
                <a:cs typeface="Barlow Light"/>
                <a:sym typeface="Barlow Light"/>
              </a:rPr>
              <a:t>ARDUINO</a:t>
            </a:r>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       [UNO]</a:t>
            </a:r>
            <a:endParaRPr sz="1600">
              <a:solidFill>
                <a:schemeClr val="lt1"/>
              </a:solidFill>
              <a:latin typeface="Calibri"/>
              <a:ea typeface="Calibri"/>
              <a:cs typeface="Calibri"/>
              <a:sym typeface="Calibri"/>
            </a:endParaRPr>
          </a:p>
        </p:txBody>
      </p:sp>
      <p:sp>
        <p:nvSpPr>
          <p:cNvPr id="213" name="Google Shape;213;p8"/>
          <p:cNvSpPr txBox="1"/>
          <p:nvPr/>
        </p:nvSpPr>
        <p:spPr>
          <a:xfrm>
            <a:off x="3848766" y="4431642"/>
            <a:ext cx="145470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Calibri"/>
                <a:ea typeface="Calibri"/>
                <a:cs typeface="Calibri"/>
                <a:sym typeface="Calibri"/>
              </a:rPr>
              <a:t>[Micro </a:t>
            </a:r>
            <a:r>
              <a:rPr lang="en-US" sz="1200">
                <a:solidFill>
                  <a:schemeClr val="lt1"/>
                </a:solidFill>
                <a:latin typeface="Barlow Light"/>
                <a:ea typeface="Barlow Light"/>
                <a:cs typeface="Barlow Light"/>
                <a:sym typeface="Barlow Light"/>
              </a:rPr>
              <a:t>Controller</a:t>
            </a:r>
            <a:r>
              <a:rPr lang="en-US" sz="1200">
                <a:solidFill>
                  <a:schemeClr val="lt1"/>
                </a:solidFill>
                <a:latin typeface="Calibri"/>
                <a:ea typeface="Calibri"/>
                <a:cs typeface="Calibri"/>
                <a:sym typeface="Calibri"/>
              </a:rPr>
              <a:t>]</a:t>
            </a:r>
            <a:endParaRPr sz="1200">
              <a:solidFill>
                <a:schemeClr val="lt1"/>
              </a:solidFill>
              <a:latin typeface="Calibri"/>
              <a:ea typeface="Calibri"/>
              <a:cs typeface="Calibri"/>
              <a:sym typeface="Calibri"/>
            </a:endParaRPr>
          </a:p>
        </p:txBody>
      </p:sp>
      <p:sp>
        <p:nvSpPr>
          <p:cNvPr id="214" name="Google Shape;214;p8"/>
          <p:cNvSpPr/>
          <p:nvPr/>
        </p:nvSpPr>
        <p:spPr>
          <a:xfrm>
            <a:off x="6129876" y="3934073"/>
            <a:ext cx="1466031" cy="400939"/>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        </a:t>
            </a:r>
            <a:r>
              <a:rPr lang="en-US" sz="1600">
                <a:solidFill>
                  <a:schemeClr val="lt1"/>
                </a:solidFill>
                <a:latin typeface="Barlow Light"/>
                <a:ea typeface="Barlow Light"/>
                <a:cs typeface="Barlow Light"/>
                <a:sym typeface="Barlow Light"/>
              </a:rPr>
              <a:t>Relay</a:t>
            </a:r>
            <a:endParaRPr sz="1600">
              <a:solidFill>
                <a:schemeClr val="lt1"/>
              </a:solidFill>
              <a:latin typeface="Barlow Light"/>
              <a:ea typeface="Barlow Light"/>
              <a:cs typeface="Barlow Light"/>
              <a:sym typeface="Barlow Light"/>
            </a:endParaRPr>
          </a:p>
        </p:txBody>
      </p:sp>
      <p:sp>
        <p:nvSpPr>
          <p:cNvPr id="215" name="Google Shape;215;p8"/>
          <p:cNvSpPr txBox="1"/>
          <p:nvPr/>
        </p:nvSpPr>
        <p:spPr>
          <a:xfrm>
            <a:off x="7524336" y="1570494"/>
            <a:ext cx="91810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       Input</a:t>
            </a:r>
            <a:endParaRPr b="1" sz="1200">
              <a:solidFill>
                <a:schemeClr val="lt1"/>
              </a:solidFill>
              <a:latin typeface="Calibri"/>
              <a:ea typeface="Calibri"/>
              <a:cs typeface="Calibri"/>
              <a:sym typeface="Calibri"/>
            </a:endParaRPr>
          </a:p>
        </p:txBody>
      </p:sp>
      <p:sp>
        <p:nvSpPr>
          <p:cNvPr id="216" name="Google Shape;216;p8"/>
          <p:cNvSpPr/>
          <p:nvPr/>
        </p:nvSpPr>
        <p:spPr>
          <a:xfrm>
            <a:off x="6129876" y="5731893"/>
            <a:ext cx="1466032" cy="385580"/>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Barlow Light"/>
                <a:ea typeface="Barlow Light"/>
                <a:cs typeface="Barlow Light"/>
                <a:sym typeface="Barlow Light"/>
              </a:rPr>
              <a:t>Mobile</a:t>
            </a:r>
            <a:endParaRPr sz="1600">
              <a:solidFill>
                <a:schemeClr val="lt1"/>
              </a:solidFill>
              <a:latin typeface="Barlow Light"/>
              <a:ea typeface="Barlow Light"/>
              <a:cs typeface="Barlow Light"/>
              <a:sym typeface="Barlow Light"/>
            </a:endParaRPr>
          </a:p>
        </p:txBody>
      </p:sp>
      <p:sp>
        <p:nvSpPr>
          <p:cNvPr id="217" name="Google Shape;217;p8"/>
          <p:cNvSpPr txBox="1"/>
          <p:nvPr/>
        </p:nvSpPr>
        <p:spPr>
          <a:xfrm>
            <a:off x="6531329" y="2435502"/>
            <a:ext cx="90586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
        <p:nvSpPr>
          <p:cNvPr id="218" name="Google Shape;218;p8"/>
          <p:cNvSpPr/>
          <p:nvPr/>
        </p:nvSpPr>
        <p:spPr>
          <a:xfrm>
            <a:off x="6092252" y="3358700"/>
            <a:ext cx="1466030" cy="400939"/>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LCD </a:t>
            </a:r>
            <a:r>
              <a:rPr lang="en-US" sz="1600">
                <a:solidFill>
                  <a:schemeClr val="lt1"/>
                </a:solidFill>
                <a:latin typeface="Barlow Light"/>
                <a:ea typeface="Barlow Light"/>
                <a:cs typeface="Barlow Light"/>
                <a:sym typeface="Barlow Light"/>
              </a:rPr>
              <a:t>Display</a:t>
            </a:r>
            <a:endParaRPr sz="1600">
              <a:solidFill>
                <a:schemeClr val="lt1"/>
              </a:solidFill>
              <a:latin typeface="Barlow Light"/>
              <a:ea typeface="Barlow Light"/>
              <a:cs typeface="Barlow Light"/>
              <a:sym typeface="Barlow Light"/>
            </a:endParaRPr>
          </a:p>
        </p:txBody>
      </p:sp>
      <p:sp>
        <p:nvSpPr>
          <p:cNvPr id="219" name="Google Shape;219;p8"/>
          <p:cNvSpPr txBox="1"/>
          <p:nvPr/>
        </p:nvSpPr>
        <p:spPr>
          <a:xfrm>
            <a:off x="7437189" y="3086374"/>
            <a:ext cx="108012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           Output</a:t>
            </a:r>
            <a:endParaRPr b="1" sz="1200">
              <a:solidFill>
                <a:schemeClr val="lt1"/>
              </a:solidFill>
              <a:latin typeface="Calibri"/>
              <a:ea typeface="Calibri"/>
              <a:cs typeface="Calibri"/>
              <a:sym typeface="Calibri"/>
            </a:endParaRPr>
          </a:p>
        </p:txBody>
      </p:sp>
      <p:sp>
        <p:nvSpPr>
          <p:cNvPr id="220" name="Google Shape;220;p8"/>
          <p:cNvSpPr/>
          <p:nvPr/>
        </p:nvSpPr>
        <p:spPr>
          <a:xfrm>
            <a:off x="6058298" y="1990223"/>
            <a:ext cx="1466030" cy="400939"/>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Barlow Light"/>
                <a:ea typeface="Barlow Light"/>
                <a:cs typeface="Barlow Light"/>
                <a:sym typeface="Barlow Light"/>
              </a:rPr>
              <a:t>Insert</a:t>
            </a:r>
            <a:r>
              <a:rPr lang="en-US" sz="1600">
                <a:solidFill>
                  <a:schemeClr val="lt1"/>
                </a:solidFill>
                <a:latin typeface="Calibri"/>
                <a:ea typeface="Calibri"/>
                <a:cs typeface="Calibri"/>
                <a:sym typeface="Calibri"/>
              </a:rPr>
              <a:t> Coin</a:t>
            </a:r>
            <a:endParaRPr sz="1600">
              <a:solidFill>
                <a:schemeClr val="lt1"/>
              </a:solidFill>
              <a:latin typeface="Calibri"/>
              <a:ea typeface="Calibri"/>
              <a:cs typeface="Calibri"/>
              <a:sym typeface="Calibri"/>
            </a:endParaRPr>
          </a:p>
        </p:txBody>
      </p:sp>
      <p:sp>
        <p:nvSpPr>
          <p:cNvPr id="221" name="Google Shape;221;p8"/>
          <p:cNvSpPr/>
          <p:nvPr/>
        </p:nvSpPr>
        <p:spPr>
          <a:xfrm>
            <a:off x="6129876" y="4520800"/>
            <a:ext cx="1466031" cy="385581"/>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Charger Driver</a:t>
            </a:r>
            <a:endParaRPr sz="1600">
              <a:solidFill>
                <a:schemeClr val="lt1"/>
              </a:solidFill>
              <a:latin typeface="Calibri"/>
              <a:ea typeface="Calibri"/>
              <a:cs typeface="Calibri"/>
              <a:sym typeface="Calibri"/>
            </a:endParaRPr>
          </a:p>
        </p:txBody>
      </p:sp>
      <p:sp>
        <p:nvSpPr>
          <p:cNvPr id="222" name="Google Shape;222;p8"/>
          <p:cNvSpPr/>
          <p:nvPr/>
        </p:nvSpPr>
        <p:spPr>
          <a:xfrm>
            <a:off x="6129876" y="5114469"/>
            <a:ext cx="1466031" cy="472521"/>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Universal </a:t>
            </a:r>
            <a:r>
              <a:rPr lang="en-US" sz="1400">
                <a:solidFill>
                  <a:schemeClr val="lt1"/>
                </a:solidFill>
                <a:latin typeface="Barlow Light"/>
                <a:ea typeface="Barlow Light"/>
                <a:cs typeface="Barlow Light"/>
                <a:sym typeface="Barlow Light"/>
              </a:rPr>
              <a:t>Mobile</a:t>
            </a:r>
            <a:r>
              <a:rPr lang="en-US" sz="1400">
                <a:solidFill>
                  <a:schemeClr val="lt1"/>
                </a:solidFill>
                <a:latin typeface="Calibri"/>
                <a:ea typeface="Calibri"/>
                <a:cs typeface="Calibri"/>
                <a:sym typeface="Calibri"/>
              </a:rPr>
              <a:t> Charger</a:t>
            </a:r>
            <a:endParaRPr sz="1400">
              <a:solidFill>
                <a:schemeClr val="lt1"/>
              </a:solidFill>
              <a:latin typeface="Calibri"/>
              <a:ea typeface="Calibri"/>
              <a:cs typeface="Calibri"/>
              <a:sym typeface="Calibri"/>
            </a:endParaRPr>
          </a:p>
        </p:txBody>
      </p:sp>
      <p:sp>
        <p:nvSpPr>
          <p:cNvPr id="223" name="Google Shape;223;p8"/>
          <p:cNvSpPr/>
          <p:nvPr/>
        </p:nvSpPr>
        <p:spPr>
          <a:xfrm>
            <a:off x="6034217" y="2688013"/>
            <a:ext cx="1514192" cy="400939"/>
          </a:xfrm>
          <a:prstGeom prst="roundRect">
            <a:avLst>
              <a:gd fmla="val 16667" name="adj"/>
            </a:avLst>
          </a:prstGeom>
          <a:solidFill>
            <a:srgbClr val="0F243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Barlow Light"/>
                <a:ea typeface="Barlow Light"/>
                <a:cs typeface="Barlow Light"/>
                <a:sym typeface="Barlow Light"/>
              </a:rPr>
              <a:t>Coin</a:t>
            </a:r>
            <a:r>
              <a:rPr lang="en-US" sz="1600">
                <a:solidFill>
                  <a:schemeClr val="lt1"/>
                </a:solidFill>
                <a:latin typeface="Calibri"/>
                <a:ea typeface="Calibri"/>
                <a:cs typeface="Calibri"/>
                <a:sym typeface="Calibri"/>
              </a:rPr>
              <a:t> Sensor</a:t>
            </a:r>
            <a:endParaRPr sz="1600">
              <a:solidFill>
                <a:schemeClr val="lt1"/>
              </a:solidFill>
              <a:latin typeface="Calibri"/>
              <a:ea typeface="Calibri"/>
              <a:cs typeface="Calibri"/>
              <a:sym typeface="Calibri"/>
            </a:endParaRPr>
          </a:p>
        </p:txBody>
      </p:sp>
      <p:sp>
        <p:nvSpPr>
          <p:cNvPr id="224" name="Google Shape;224;p8"/>
          <p:cNvSpPr txBox="1"/>
          <p:nvPr/>
        </p:nvSpPr>
        <p:spPr>
          <a:xfrm>
            <a:off x="2332304" y="3046553"/>
            <a:ext cx="1155984"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lt1"/>
                </a:solidFill>
                <a:latin typeface="Calibri"/>
                <a:ea typeface="Calibri"/>
                <a:cs typeface="Calibri"/>
                <a:sym typeface="Calibri"/>
              </a:rPr>
              <a:t>Controller</a:t>
            </a:r>
            <a:endParaRPr sz="1050">
              <a:solidFill>
                <a:schemeClr val="lt1"/>
              </a:solidFill>
              <a:latin typeface="Calibri"/>
              <a:ea typeface="Calibri"/>
              <a:cs typeface="Calibri"/>
              <a:sym typeface="Calibri"/>
            </a:endParaRPr>
          </a:p>
        </p:txBody>
      </p:sp>
      <p:cxnSp>
        <p:nvCxnSpPr>
          <p:cNvPr id="225" name="Google Shape;225;p8"/>
          <p:cNvCxnSpPr>
            <a:stCxn id="206" idx="2"/>
          </p:cNvCxnSpPr>
          <p:nvPr/>
        </p:nvCxnSpPr>
        <p:spPr>
          <a:xfrm>
            <a:off x="2068143" y="2307659"/>
            <a:ext cx="18000" cy="285000"/>
          </a:xfrm>
          <a:prstGeom prst="straightConnector1">
            <a:avLst/>
          </a:prstGeom>
          <a:noFill/>
          <a:ln cap="flat" cmpd="sng" w="9525">
            <a:solidFill>
              <a:schemeClr val="lt1"/>
            </a:solidFill>
            <a:prstDash val="solid"/>
            <a:round/>
            <a:headEnd len="sm" w="sm" type="none"/>
            <a:tailEnd len="med" w="med" type="triangle"/>
          </a:ln>
        </p:spPr>
      </p:cxnSp>
      <p:cxnSp>
        <p:nvCxnSpPr>
          <p:cNvPr id="226" name="Google Shape;226;p8"/>
          <p:cNvCxnSpPr>
            <a:stCxn id="207" idx="2"/>
            <a:endCxn id="209" idx="0"/>
          </p:cNvCxnSpPr>
          <p:nvPr/>
        </p:nvCxnSpPr>
        <p:spPr>
          <a:xfrm>
            <a:off x="2068143" y="2960278"/>
            <a:ext cx="0" cy="398400"/>
          </a:xfrm>
          <a:prstGeom prst="straightConnector1">
            <a:avLst/>
          </a:prstGeom>
          <a:noFill/>
          <a:ln cap="flat" cmpd="sng" w="9525">
            <a:solidFill>
              <a:schemeClr val="lt1"/>
            </a:solidFill>
            <a:prstDash val="solid"/>
            <a:round/>
            <a:headEnd len="sm" w="sm" type="none"/>
            <a:tailEnd len="med" w="med" type="triangle"/>
          </a:ln>
        </p:spPr>
      </p:cxnSp>
      <p:cxnSp>
        <p:nvCxnSpPr>
          <p:cNvPr id="227" name="Google Shape;227;p8"/>
          <p:cNvCxnSpPr>
            <a:stCxn id="209" idx="2"/>
            <a:endCxn id="210" idx="0"/>
          </p:cNvCxnSpPr>
          <p:nvPr/>
        </p:nvCxnSpPr>
        <p:spPr>
          <a:xfrm>
            <a:off x="2068143" y="3675963"/>
            <a:ext cx="0" cy="320100"/>
          </a:xfrm>
          <a:prstGeom prst="straightConnector1">
            <a:avLst/>
          </a:prstGeom>
          <a:noFill/>
          <a:ln cap="flat" cmpd="sng" w="9525">
            <a:solidFill>
              <a:schemeClr val="lt1"/>
            </a:solidFill>
            <a:prstDash val="solid"/>
            <a:round/>
            <a:headEnd len="sm" w="sm" type="none"/>
            <a:tailEnd len="med" w="med" type="triangle"/>
          </a:ln>
        </p:spPr>
      </p:cxnSp>
      <p:cxnSp>
        <p:nvCxnSpPr>
          <p:cNvPr id="228" name="Google Shape;228;p8"/>
          <p:cNvCxnSpPr>
            <a:stCxn id="210" idx="2"/>
          </p:cNvCxnSpPr>
          <p:nvPr/>
        </p:nvCxnSpPr>
        <p:spPr>
          <a:xfrm flipH="1" rot="-5400000">
            <a:off x="2301393" y="4198392"/>
            <a:ext cx="953700" cy="1420200"/>
          </a:xfrm>
          <a:prstGeom prst="bentConnector2">
            <a:avLst/>
          </a:prstGeom>
          <a:noFill/>
          <a:ln cap="flat" cmpd="sng" w="9525">
            <a:solidFill>
              <a:schemeClr val="lt1"/>
            </a:solidFill>
            <a:prstDash val="solid"/>
            <a:round/>
            <a:headEnd len="sm" w="sm" type="none"/>
            <a:tailEnd len="med" w="med" type="triangle"/>
          </a:ln>
        </p:spPr>
      </p:cxnSp>
      <p:cxnSp>
        <p:nvCxnSpPr>
          <p:cNvPr id="229" name="Google Shape;229;p8"/>
          <p:cNvCxnSpPr>
            <a:endCxn id="220" idx="1"/>
          </p:cNvCxnSpPr>
          <p:nvPr/>
        </p:nvCxnSpPr>
        <p:spPr>
          <a:xfrm flipH="1" rot="10800000">
            <a:off x="5303498" y="2190693"/>
            <a:ext cx="754800" cy="20700"/>
          </a:xfrm>
          <a:prstGeom prst="straightConnector1">
            <a:avLst/>
          </a:prstGeom>
          <a:noFill/>
          <a:ln cap="flat" cmpd="sng" w="9525">
            <a:solidFill>
              <a:schemeClr val="lt1"/>
            </a:solidFill>
            <a:prstDash val="solid"/>
            <a:round/>
            <a:headEnd len="sm" w="sm" type="none"/>
            <a:tailEnd len="med" w="med" type="triangle"/>
          </a:ln>
        </p:spPr>
      </p:cxnSp>
      <p:cxnSp>
        <p:nvCxnSpPr>
          <p:cNvPr id="230" name="Google Shape;230;p8"/>
          <p:cNvCxnSpPr/>
          <p:nvPr/>
        </p:nvCxnSpPr>
        <p:spPr>
          <a:xfrm flipH="1" rot="10800000">
            <a:off x="5303475" y="2770355"/>
            <a:ext cx="754823" cy="10331"/>
          </a:xfrm>
          <a:prstGeom prst="straightConnector1">
            <a:avLst/>
          </a:prstGeom>
          <a:noFill/>
          <a:ln cap="flat" cmpd="sng" w="9525">
            <a:solidFill>
              <a:schemeClr val="lt1"/>
            </a:solidFill>
            <a:prstDash val="solid"/>
            <a:round/>
            <a:headEnd len="sm" w="sm" type="none"/>
            <a:tailEnd len="med" w="med" type="triangle"/>
          </a:ln>
        </p:spPr>
      </p:cxnSp>
      <p:cxnSp>
        <p:nvCxnSpPr>
          <p:cNvPr id="231" name="Google Shape;231;p8"/>
          <p:cNvCxnSpPr/>
          <p:nvPr/>
        </p:nvCxnSpPr>
        <p:spPr>
          <a:xfrm flipH="1">
            <a:off x="5308913" y="3071442"/>
            <a:ext cx="749385" cy="6546"/>
          </a:xfrm>
          <a:prstGeom prst="straightConnector1">
            <a:avLst/>
          </a:prstGeom>
          <a:noFill/>
          <a:ln cap="flat" cmpd="sng" w="9525">
            <a:solidFill>
              <a:schemeClr val="lt1"/>
            </a:solidFill>
            <a:prstDash val="solid"/>
            <a:round/>
            <a:headEnd len="sm" w="sm" type="none"/>
            <a:tailEnd len="med" w="med" type="triangle"/>
          </a:ln>
        </p:spPr>
      </p:cxnSp>
      <p:cxnSp>
        <p:nvCxnSpPr>
          <p:cNvPr id="232" name="Google Shape;232;p8"/>
          <p:cNvCxnSpPr>
            <a:stCxn id="220" idx="2"/>
            <a:endCxn id="223" idx="0"/>
          </p:cNvCxnSpPr>
          <p:nvPr/>
        </p:nvCxnSpPr>
        <p:spPr>
          <a:xfrm>
            <a:off x="6791313" y="2391162"/>
            <a:ext cx="0" cy="297000"/>
          </a:xfrm>
          <a:prstGeom prst="straightConnector1">
            <a:avLst/>
          </a:prstGeom>
          <a:noFill/>
          <a:ln cap="flat" cmpd="sng" w="9525">
            <a:solidFill>
              <a:schemeClr val="lt1"/>
            </a:solidFill>
            <a:prstDash val="solid"/>
            <a:round/>
            <a:headEnd len="sm" w="sm" type="none"/>
            <a:tailEnd len="med" w="med" type="triangle"/>
          </a:ln>
        </p:spPr>
      </p:cxnSp>
      <p:cxnSp>
        <p:nvCxnSpPr>
          <p:cNvPr id="233" name="Google Shape;233;p8"/>
          <p:cNvCxnSpPr>
            <a:endCxn id="218" idx="1"/>
          </p:cNvCxnSpPr>
          <p:nvPr/>
        </p:nvCxnSpPr>
        <p:spPr>
          <a:xfrm>
            <a:off x="5322752" y="3543870"/>
            <a:ext cx="769500" cy="15300"/>
          </a:xfrm>
          <a:prstGeom prst="straightConnector1">
            <a:avLst/>
          </a:prstGeom>
          <a:noFill/>
          <a:ln cap="flat" cmpd="sng" w="9525">
            <a:solidFill>
              <a:schemeClr val="lt1"/>
            </a:solidFill>
            <a:prstDash val="solid"/>
            <a:round/>
            <a:headEnd len="sm" w="sm" type="none"/>
            <a:tailEnd len="med" w="med" type="triangle"/>
          </a:ln>
        </p:spPr>
      </p:cxnSp>
      <p:cxnSp>
        <p:nvCxnSpPr>
          <p:cNvPr id="234" name="Google Shape;234;p8"/>
          <p:cNvCxnSpPr>
            <a:endCxn id="214" idx="1"/>
          </p:cNvCxnSpPr>
          <p:nvPr/>
        </p:nvCxnSpPr>
        <p:spPr>
          <a:xfrm>
            <a:off x="5322876" y="4130643"/>
            <a:ext cx="807000" cy="3900"/>
          </a:xfrm>
          <a:prstGeom prst="straightConnector1">
            <a:avLst/>
          </a:prstGeom>
          <a:noFill/>
          <a:ln cap="flat" cmpd="sng" w="9525">
            <a:solidFill>
              <a:schemeClr val="lt1"/>
            </a:solidFill>
            <a:prstDash val="solid"/>
            <a:round/>
            <a:headEnd len="sm" w="sm" type="none"/>
            <a:tailEnd len="med" w="med" type="triangle"/>
          </a:ln>
        </p:spPr>
      </p:cxnSp>
      <p:cxnSp>
        <p:nvCxnSpPr>
          <p:cNvPr id="235" name="Google Shape;235;p8"/>
          <p:cNvCxnSpPr>
            <a:stCxn id="214" idx="2"/>
            <a:endCxn id="221" idx="0"/>
          </p:cNvCxnSpPr>
          <p:nvPr/>
        </p:nvCxnSpPr>
        <p:spPr>
          <a:xfrm>
            <a:off x="6862892" y="4335012"/>
            <a:ext cx="0" cy="185700"/>
          </a:xfrm>
          <a:prstGeom prst="straightConnector1">
            <a:avLst/>
          </a:prstGeom>
          <a:noFill/>
          <a:ln cap="flat" cmpd="sng" w="9525">
            <a:solidFill>
              <a:schemeClr val="lt1"/>
            </a:solidFill>
            <a:prstDash val="solid"/>
            <a:round/>
            <a:headEnd len="sm" w="sm" type="none"/>
            <a:tailEnd len="med" w="med" type="triangle"/>
          </a:ln>
        </p:spPr>
      </p:cxnSp>
      <p:cxnSp>
        <p:nvCxnSpPr>
          <p:cNvPr id="236" name="Google Shape;236;p8"/>
          <p:cNvCxnSpPr>
            <a:stCxn id="221" idx="2"/>
            <a:endCxn id="222" idx="0"/>
          </p:cNvCxnSpPr>
          <p:nvPr/>
        </p:nvCxnSpPr>
        <p:spPr>
          <a:xfrm>
            <a:off x="6862892" y="4906381"/>
            <a:ext cx="0" cy="208200"/>
          </a:xfrm>
          <a:prstGeom prst="straightConnector1">
            <a:avLst/>
          </a:prstGeom>
          <a:noFill/>
          <a:ln cap="flat" cmpd="sng" w="9525">
            <a:solidFill>
              <a:schemeClr val="lt1"/>
            </a:solidFill>
            <a:prstDash val="solid"/>
            <a:round/>
            <a:headEnd len="sm" w="sm" type="none"/>
            <a:tailEnd len="med" w="med" type="triangle"/>
          </a:ln>
        </p:spPr>
      </p:cxnSp>
      <p:cxnSp>
        <p:nvCxnSpPr>
          <p:cNvPr id="237" name="Google Shape;237;p8"/>
          <p:cNvCxnSpPr>
            <a:stCxn id="222" idx="2"/>
            <a:endCxn id="216" idx="0"/>
          </p:cNvCxnSpPr>
          <p:nvPr/>
        </p:nvCxnSpPr>
        <p:spPr>
          <a:xfrm>
            <a:off x="6862892" y="5586990"/>
            <a:ext cx="0" cy="144900"/>
          </a:xfrm>
          <a:prstGeom prst="straightConnector1">
            <a:avLst/>
          </a:prstGeom>
          <a:noFill/>
          <a:ln cap="flat" cmpd="sng" w="9525">
            <a:solidFill>
              <a:schemeClr val="lt1"/>
            </a:solidFill>
            <a:prstDash val="solid"/>
            <a:round/>
            <a:headEnd len="sm" w="sm" type="none"/>
            <a:tailEnd len="med" w="med" type="triangle"/>
          </a:ln>
        </p:spPr>
      </p:cxnSp>
      <p:sp>
        <p:nvSpPr>
          <p:cNvPr id="238" name="Google Shape;238;p8"/>
          <p:cNvSpPr txBox="1"/>
          <p:nvPr/>
        </p:nvSpPr>
        <p:spPr>
          <a:xfrm>
            <a:off x="1" y="22846"/>
            <a:ext cx="9143998" cy="764266"/>
          </a:xfrm>
          <a:prstGeom prst="rect">
            <a:avLst/>
          </a:prstGeom>
          <a:gradFill>
            <a:gsLst>
              <a:gs pos="0">
                <a:srgbClr val="955520"/>
              </a:gs>
              <a:gs pos="50000">
                <a:srgbClr val="D97B2E"/>
              </a:gs>
              <a:gs pos="100000">
                <a:srgbClr val="FF9438"/>
              </a:gs>
            </a:gsLst>
            <a:path path="circle">
              <a:fillToRect b="50%" l="50%" r="50%" t="50%"/>
            </a:path>
            <a:tileRect/>
          </a:gradFill>
          <a:ln cap="flat" cmpd="sng" w="508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100"/>
              <a:buFont typeface="Barlow Light"/>
              <a:buNone/>
            </a:pPr>
            <a:r>
              <a:rPr b="1" lang="en-US" sz="4400" u="none">
                <a:solidFill>
                  <a:schemeClr val="lt1"/>
                </a:solidFill>
                <a:latin typeface="Barlow Light"/>
                <a:ea typeface="Barlow Light"/>
                <a:cs typeface="Barlow Light"/>
                <a:sym typeface="Barlow Light"/>
              </a:rPr>
              <a:t>Block Diagram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9"/>
          <p:cNvSpPr/>
          <p:nvPr/>
        </p:nvSpPr>
        <p:spPr>
          <a:xfrm rot="5400000">
            <a:off x="-540567" y="2692150"/>
            <a:ext cx="4212468" cy="2700300"/>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9"/>
          <p:cNvSpPr/>
          <p:nvPr/>
        </p:nvSpPr>
        <p:spPr>
          <a:xfrm rot="5400000">
            <a:off x="2465766" y="2687465"/>
            <a:ext cx="4212468" cy="2700300"/>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9"/>
          <p:cNvSpPr/>
          <p:nvPr/>
        </p:nvSpPr>
        <p:spPr>
          <a:xfrm rot="5400000">
            <a:off x="5400092" y="2687465"/>
            <a:ext cx="4212468" cy="2700300"/>
          </a:xfrm>
          <a:prstGeom prst="roundRect">
            <a:avLst>
              <a:gd fmla="val 16667" name="adj"/>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6" name="Google Shape;246;p9"/>
          <p:cNvGrpSpPr/>
          <p:nvPr/>
        </p:nvGrpSpPr>
        <p:grpSpPr>
          <a:xfrm>
            <a:off x="1763688" y="521894"/>
            <a:ext cx="5436604" cy="1080120"/>
            <a:chOff x="1041619" y="1265845"/>
            <a:chExt cx="2032057" cy="1275835"/>
          </a:xfrm>
        </p:grpSpPr>
        <p:sp>
          <p:nvSpPr>
            <p:cNvPr id="247" name="Google Shape;247;p9"/>
            <p:cNvSpPr/>
            <p:nvPr/>
          </p:nvSpPr>
          <p:spPr>
            <a:xfrm>
              <a:off x="1041619" y="1265845"/>
              <a:ext cx="2032057" cy="1275835"/>
            </a:xfrm>
            <a:prstGeom prst="roundRect">
              <a:avLst>
                <a:gd fmla="val 10000" name="adj"/>
              </a:avLst>
            </a:prstGeom>
            <a:gradFill>
              <a:gsLst>
                <a:gs pos="0">
                  <a:srgbClr val="955520"/>
                </a:gs>
                <a:gs pos="50000">
                  <a:srgbClr val="D97B2E"/>
                </a:gs>
                <a:gs pos="100000">
                  <a:srgbClr val="FF9438"/>
                </a:gs>
              </a:gsLst>
              <a:lin ang="10800000" scaled="0"/>
            </a:gra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txBox="1"/>
            <p:nvPr/>
          </p:nvSpPr>
          <p:spPr>
            <a:xfrm>
              <a:off x="1078987" y="1390262"/>
              <a:ext cx="1957321" cy="995451"/>
            </a:xfrm>
            <a:prstGeom prst="rect">
              <a:avLst/>
            </a:prstGeom>
            <a:noFill/>
            <a:ln>
              <a:noFill/>
            </a:ln>
          </p:spPr>
          <p:txBody>
            <a:bodyPr anchorCtr="0" anchor="ctr" bIns="19050" lIns="28575" spcFirstLastPara="1" rIns="28575" wrap="square" tIns="19050">
              <a:noAutofit/>
            </a:bodyPr>
            <a:lstStyle/>
            <a:p>
              <a:pPr indent="0" lvl="0" marL="0" marR="0" rtl="0" algn="ctr">
                <a:lnSpc>
                  <a:spcPct val="90000"/>
                </a:lnSpc>
                <a:spcBef>
                  <a:spcPts val="0"/>
                </a:spcBef>
                <a:spcAft>
                  <a:spcPts val="0"/>
                </a:spcAft>
                <a:buClr>
                  <a:schemeClr val="lt1"/>
                </a:buClr>
                <a:buSzPts val="3200"/>
                <a:buFont typeface="Calibri"/>
                <a:buNone/>
              </a:pPr>
              <a:r>
                <a:rPr b="1" lang="en-US" sz="3200">
                  <a:solidFill>
                    <a:schemeClr val="lt1"/>
                  </a:solidFill>
                  <a:latin typeface="Calibri"/>
                  <a:ea typeface="Calibri"/>
                  <a:cs typeface="Calibri"/>
                  <a:sym typeface="Calibri"/>
                </a:rPr>
                <a:t>Description Of Block diagram</a:t>
              </a:r>
              <a:endParaRPr b="1" sz="3200">
                <a:solidFill>
                  <a:schemeClr val="lt1"/>
                </a:solidFill>
                <a:latin typeface="Barlow Light"/>
                <a:ea typeface="Barlow Light"/>
                <a:cs typeface="Barlow Light"/>
                <a:sym typeface="Barlow Light"/>
              </a:endParaRPr>
            </a:p>
          </p:txBody>
        </p:sp>
      </p:grpSp>
      <p:sp>
        <p:nvSpPr>
          <p:cNvPr id="249" name="Google Shape;249;p9"/>
          <p:cNvSpPr txBox="1"/>
          <p:nvPr/>
        </p:nvSpPr>
        <p:spPr>
          <a:xfrm>
            <a:off x="457200" y="2590114"/>
            <a:ext cx="2242592" cy="3431173"/>
          </a:xfrm>
          <a:prstGeom prst="rect">
            <a:avLst/>
          </a:prstGeom>
          <a:noFill/>
          <a:ln>
            <a:noFill/>
          </a:ln>
        </p:spPr>
        <p:txBody>
          <a:bodyPr anchorCtr="0" anchor="t" bIns="91425" lIns="91425" spcFirstLastPara="1" rIns="91425" wrap="square" tIns="91425">
            <a:noAutofit/>
          </a:bodyPr>
          <a:lstStyle/>
          <a:p>
            <a:pPr indent="0" lvl="0" marL="0" marR="0" rtl="0" algn="l">
              <a:spcBef>
                <a:spcPts val="600"/>
              </a:spcBef>
              <a:spcAft>
                <a:spcPts val="0"/>
              </a:spcAft>
              <a:buClr>
                <a:schemeClr val="dk1"/>
              </a:buClr>
              <a:buSzPts val="1200"/>
              <a:buFont typeface="Arial"/>
              <a:buNone/>
            </a:pPr>
            <a:r>
              <a:rPr b="1" lang="en-US" sz="2000" u="sng">
                <a:solidFill>
                  <a:schemeClr val="dk1"/>
                </a:solidFill>
                <a:latin typeface="Calibri"/>
                <a:ea typeface="Calibri"/>
                <a:cs typeface="Calibri"/>
                <a:sym typeface="Calibri"/>
              </a:rPr>
              <a:t>Input Stage</a:t>
            </a:r>
            <a:endParaRPr sz="2000">
              <a:solidFill>
                <a:schemeClr val="dk1"/>
              </a:solidFill>
              <a:latin typeface="Calibri"/>
              <a:ea typeface="Calibri"/>
              <a:cs typeface="Calibri"/>
              <a:sym typeface="Calibri"/>
            </a:endParaRPr>
          </a:p>
          <a:p>
            <a:pPr indent="-171450" lvl="0" marL="171450" marR="0" rtl="0" algn="l">
              <a:spcBef>
                <a:spcPts val="600"/>
              </a:spcBef>
              <a:spcAft>
                <a:spcPts val="0"/>
              </a:spcAft>
              <a:buClr>
                <a:schemeClr val="lt1"/>
              </a:buClr>
              <a:buSzPts val="1200"/>
              <a:buFont typeface="Noto Sans Symbols"/>
              <a:buChar char="✔"/>
            </a:pPr>
            <a:r>
              <a:rPr lang="en-US" sz="1800">
                <a:solidFill>
                  <a:schemeClr val="lt1"/>
                </a:solidFill>
                <a:latin typeface="Calibri"/>
                <a:ea typeface="Calibri"/>
                <a:cs typeface="Calibri"/>
                <a:sym typeface="Calibri"/>
              </a:rPr>
              <a:t>Insertion slot</a:t>
            </a:r>
            <a:endParaRPr/>
          </a:p>
          <a:p>
            <a:pPr indent="-171450" lvl="0" marL="171450" marR="0" rtl="0" algn="just">
              <a:spcBef>
                <a:spcPts val="600"/>
              </a:spcBef>
              <a:spcAft>
                <a:spcPts val="0"/>
              </a:spcAft>
              <a:buClr>
                <a:schemeClr val="lt1"/>
              </a:buClr>
              <a:buSzPts val="1200"/>
              <a:buFont typeface="Noto Sans Symbols"/>
              <a:buChar char="✔"/>
            </a:pPr>
            <a:r>
              <a:rPr lang="en-US" sz="1800">
                <a:solidFill>
                  <a:schemeClr val="lt1"/>
                </a:solidFill>
                <a:latin typeface="Calibri"/>
                <a:ea typeface="Calibri"/>
                <a:cs typeface="Calibri"/>
                <a:sym typeface="Calibri"/>
              </a:rPr>
              <a:t>Sensor – (IR sensor) attached to coin insertion box accept the coin, controlled by microcontroller  </a:t>
            </a:r>
            <a:endParaRPr/>
          </a:p>
          <a:p>
            <a:pPr indent="0" lvl="0" marL="457200" marR="0" rtl="0" algn="l">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95250" lvl="0" marL="171450" marR="0" rtl="0" algn="l">
              <a:spcBef>
                <a:spcPts val="600"/>
              </a:spcBef>
              <a:spcAft>
                <a:spcPts val="0"/>
              </a:spcAft>
              <a:buClr>
                <a:schemeClr val="dk1"/>
              </a:buClr>
              <a:buSzPts val="1200"/>
              <a:buFont typeface="Noto Sans Symbols"/>
              <a:buNone/>
            </a:pPr>
            <a:r>
              <a:t/>
            </a:r>
            <a:endParaRPr sz="1800">
              <a:solidFill>
                <a:schemeClr val="dk1"/>
              </a:solidFill>
              <a:latin typeface="Calibri"/>
              <a:ea typeface="Calibri"/>
              <a:cs typeface="Calibri"/>
              <a:sym typeface="Calibri"/>
            </a:endParaRPr>
          </a:p>
        </p:txBody>
      </p:sp>
      <p:sp>
        <p:nvSpPr>
          <p:cNvPr id="250" name="Google Shape;250;p9"/>
          <p:cNvSpPr txBox="1"/>
          <p:nvPr/>
        </p:nvSpPr>
        <p:spPr>
          <a:xfrm>
            <a:off x="3419872" y="2590115"/>
            <a:ext cx="2376264" cy="2855109"/>
          </a:xfrm>
          <a:prstGeom prst="rect">
            <a:avLst/>
          </a:prstGeom>
          <a:noFill/>
          <a:ln>
            <a:noFill/>
          </a:ln>
        </p:spPr>
        <p:txBody>
          <a:bodyPr anchorCtr="0" anchor="t" bIns="91425" lIns="91425" spcFirstLastPara="1" rIns="91425" wrap="square" tIns="91425">
            <a:noAutofit/>
          </a:bodyPr>
          <a:lstStyle/>
          <a:p>
            <a:pPr indent="0" lvl="0" marL="0" marR="0" rtl="0" algn="l">
              <a:spcBef>
                <a:spcPts val="600"/>
              </a:spcBef>
              <a:spcAft>
                <a:spcPts val="0"/>
              </a:spcAft>
              <a:buClr>
                <a:schemeClr val="dk1"/>
              </a:buClr>
              <a:buSzPts val="1200"/>
              <a:buFont typeface="Arial"/>
              <a:buNone/>
            </a:pPr>
            <a:r>
              <a:rPr b="1" lang="en-US" sz="2000" u="sng">
                <a:solidFill>
                  <a:schemeClr val="dk1"/>
                </a:solidFill>
                <a:latin typeface="Calibri"/>
                <a:ea typeface="Calibri"/>
                <a:cs typeface="Calibri"/>
                <a:sym typeface="Calibri"/>
              </a:rPr>
              <a:t>Controller</a:t>
            </a:r>
            <a:endParaRPr sz="2000">
              <a:solidFill>
                <a:schemeClr val="dk1"/>
              </a:solidFill>
              <a:latin typeface="Calibri"/>
              <a:ea typeface="Calibri"/>
              <a:cs typeface="Calibri"/>
              <a:sym typeface="Calibri"/>
            </a:endParaRPr>
          </a:p>
          <a:p>
            <a:pPr indent="-171450" lvl="0" marL="171450" marR="0" rtl="0" algn="l">
              <a:spcBef>
                <a:spcPts val="600"/>
              </a:spcBef>
              <a:spcAft>
                <a:spcPts val="0"/>
              </a:spcAft>
              <a:buClr>
                <a:schemeClr val="lt1"/>
              </a:buClr>
              <a:buSzPts val="1200"/>
              <a:buFont typeface="Noto Sans Symbols"/>
              <a:buChar char="✔"/>
            </a:pPr>
            <a:r>
              <a:rPr lang="en-US" sz="1800">
                <a:solidFill>
                  <a:schemeClr val="lt1"/>
                </a:solidFill>
                <a:latin typeface="Calibri"/>
                <a:ea typeface="Calibri"/>
                <a:cs typeface="Calibri"/>
                <a:sym typeface="Calibri"/>
              </a:rPr>
              <a:t>Transformer(Step-Down)</a:t>
            </a:r>
            <a:endParaRPr/>
          </a:p>
          <a:p>
            <a:pPr indent="-171450" lvl="0" marL="171450" marR="0" rtl="0" algn="l">
              <a:spcBef>
                <a:spcPts val="600"/>
              </a:spcBef>
              <a:spcAft>
                <a:spcPts val="0"/>
              </a:spcAft>
              <a:buClr>
                <a:schemeClr val="lt1"/>
              </a:buClr>
              <a:buSzPts val="1200"/>
              <a:buFont typeface="Noto Sans Symbols"/>
              <a:buChar char="✔"/>
            </a:pPr>
            <a:r>
              <a:rPr lang="en-US" sz="1800">
                <a:solidFill>
                  <a:schemeClr val="lt1"/>
                </a:solidFill>
                <a:latin typeface="Calibri"/>
                <a:ea typeface="Calibri"/>
                <a:cs typeface="Calibri"/>
                <a:sym typeface="Calibri"/>
              </a:rPr>
              <a:t>Rectifier(Convert AC-DC)</a:t>
            </a:r>
            <a:endParaRPr/>
          </a:p>
          <a:p>
            <a:pPr indent="-171450" lvl="0" marL="171450" marR="0" rtl="0" algn="l">
              <a:spcBef>
                <a:spcPts val="600"/>
              </a:spcBef>
              <a:spcAft>
                <a:spcPts val="0"/>
              </a:spcAft>
              <a:buClr>
                <a:schemeClr val="lt1"/>
              </a:buClr>
              <a:buSzPts val="1200"/>
              <a:buFont typeface="Noto Sans Symbols"/>
              <a:buChar char="✔"/>
            </a:pPr>
            <a:r>
              <a:rPr lang="en-US" sz="1800">
                <a:solidFill>
                  <a:schemeClr val="lt1"/>
                </a:solidFill>
                <a:latin typeface="Calibri"/>
                <a:ea typeface="Calibri"/>
                <a:cs typeface="Calibri"/>
                <a:sym typeface="Calibri"/>
              </a:rPr>
              <a:t>Regulator(5V)</a:t>
            </a:r>
            <a:endParaRPr/>
          </a:p>
          <a:p>
            <a:pPr indent="0" lvl="0" marL="0" marR="0" rtl="0" algn="l">
              <a:spcBef>
                <a:spcPts val="600"/>
              </a:spcBef>
              <a:spcAft>
                <a:spcPts val="0"/>
              </a:spcAft>
              <a:buClr>
                <a:schemeClr val="dk1"/>
              </a:buClr>
              <a:buSzPts val="1200"/>
              <a:buFont typeface="Arial"/>
              <a:buNone/>
            </a:pPr>
            <a:r>
              <a:t/>
            </a:r>
            <a:endParaRPr sz="1800">
              <a:solidFill>
                <a:schemeClr val="lt1"/>
              </a:solidFill>
              <a:latin typeface="Calibri"/>
              <a:ea typeface="Calibri"/>
              <a:cs typeface="Calibri"/>
              <a:sym typeface="Calibri"/>
            </a:endParaRPr>
          </a:p>
          <a:p>
            <a:pPr indent="-95250" lvl="0" marL="171450" marR="0" rtl="0" algn="l">
              <a:spcBef>
                <a:spcPts val="600"/>
              </a:spcBef>
              <a:spcAft>
                <a:spcPts val="0"/>
              </a:spcAft>
              <a:buClr>
                <a:schemeClr val="dk1"/>
              </a:buClr>
              <a:buSzPts val="1200"/>
              <a:buFont typeface="Noto Sans Symbols"/>
              <a:buNone/>
            </a:pPr>
            <a:r>
              <a:t/>
            </a:r>
            <a:endParaRPr sz="1800">
              <a:solidFill>
                <a:schemeClr val="dk1"/>
              </a:solidFill>
              <a:latin typeface="Calibri"/>
              <a:ea typeface="Calibri"/>
              <a:cs typeface="Calibri"/>
              <a:sym typeface="Calibri"/>
            </a:endParaRPr>
          </a:p>
        </p:txBody>
      </p:sp>
      <p:sp>
        <p:nvSpPr>
          <p:cNvPr id="251" name="Google Shape;251;p9"/>
          <p:cNvSpPr txBox="1"/>
          <p:nvPr/>
        </p:nvSpPr>
        <p:spPr>
          <a:xfrm>
            <a:off x="6372200" y="2590114"/>
            <a:ext cx="2314600" cy="3071135"/>
          </a:xfrm>
          <a:prstGeom prst="rect">
            <a:avLst/>
          </a:prstGeom>
          <a:noFill/>
          <a:ln>
            <a:noFill/>
          </a:ln>
        </p:spPr>
        <p:txBody>
          <a:bodyPr anchorCtr="0" anchor="t" bIns="91425" lIns="91425" spcFirstLastPara="1" rIns="91425" wrap="square" tIns="91425">
            <a:noAutofit/>
          </a:bodyPr>
          <a:lstStyle/>
          <a:p>
            <a:pPr indent="0" lvl="0" marL="0" marR="0" rtl="0" algn="l">
              <a:spcBef>
                <a:spcPts val="600"/>
              </a:spcBef>
              <a:spcAft>
                <a:spcPts val="0"/>
              </a:spcAft>
              <a:buClr>
                <a:schemeClr val="dk1"/>
              </a:buClr>
              <a:buSzPts val="1200"/>
              <a:buFont typeface="Arial"/>
              <a:buNone/>
            </a:pPr>
            <a:r>
              <a:rPr b="1" lang="en-US" sz="2000" u="sng">
                <a:solidFill>
                  <a:schemeClr val="dk1"/>
                </a:solidFill>
                <a:latin typeface="Calibri"/>
                <a:ea typeface="Calibri"/>
                <a:cs typeface="Calibri"/>
                <a:sym typeface="Calibri"/>
              </a:rPr>
              <a:t>Output &amp; Display</a:t>
            </a:r>
            <a:endParaRPr sz="2000" u="sng">
              <a:solidFill>
                <a:schemeClr val="dk1"/>
              </a:solidFill>
              <a:latin typeface="Calibri"/>
              <a:ea typeface="Calibri"/>
              <a:cs typeface="Calibri"/>
              <a:sym typeface="Calibri"/>
            </a:endParaRPr>
          </a:p>
          <a:p>
            <a:pPr indent="-171450" lvl="0" marL="171450" marR="0" rtl="0" algn="l">
              <a:spcBef>
                <a:spcPts val="600"/>
              </a:spcBef>
              <a:spcAft>
                <a:spcPts val="0"/>
              </a:spcAft>
              <a:buClr>
                <a:schemeClr val="lt1"/>
              </a:buClr>
              <a:buSzPts val="1200"/>
              <a:buFont typeface="Noto Sans Symbols"/>
              <a:buChar char="✔"/>
            </a:pPr>
            <a:r>
              <a:rPr lang="en-US" sz="1800">
                <a:solidFill>
                  <a:schemeClr val="lt1"/>
                </a:solidFill>
                <a:latin typeface="Calibri"/>
                <a:ea typeface="Calibri"/>
                <a:cs typeface="Calibri"/>
                <a:sym typeface="Calibri"/>
              </a:rPr>
              <a:t>LCD(16X2)</a:t>
            </a:r>
            <a:endParaRPr/>
          </a:p>
          <a:p>
            <a:pPr indent="-171450" lvl="0" marL="171450" marR="0" rtl="0" algn="l">
              <a:spcBef>
                <a:spcPts val="600"/>
              </a:spcBef>
              <a:spcAft>
                <a:spcPts val="0"/>
              </a:spcAft>
              <a:buClr>
                <a:schemeClr val="lt1"/>
              </a:buClr>
              <a:buSzPts val="1200"/>
              <a:buFont typeface="Noto Sans Symbols"/>
              <a:buChar char="✔"/>
            </a:pPr>
            <a:r>
              <a:rPr lang="en-US" sz="1800">
                <a:solidFill>
                  <a:schemeClr val="lt1"/>
                </a:solidFill>
                <a:latin typeface="Calibri"/>
                <a:ea typeface="Calibri"/>
                <a:cs typeface="Calibri"/>
                <a:sym typeface="Calibri"/>
              </a:rPr>
              <a:t>Relay</a:t>
            </a:r>
            <a:endParaRPr/>
          </a:p>
          <a:p>
            <a:pPr indent="-171450" lvl="0" marL="171450" marR="0" rtl="0" algn="l">
              <a:spcBef>
                <a:spcPts val="600"/>
              </a:spcBef>
              <a:spcAft>
                <a:spcPts val="0"/>
              </a:spcAft>
              <a:buClr>
                <a:schemeClr val="lt1"/>
              </a:buClr>
              <a:buSzPts val="1200"/>
              <a:buFont typeface="Arial"/>
              <a:buChar char="✔"/>
            </a:pPr>
            <a:r>
              <a:rPr lang="en-US" sz="1800">
                <a:solidFill>
                  <a:schemeClr val="lt1"/>
                </a:solidFill>
                <a:latin typeface="Calibri"/>
                <a:ea typeface="Calibri"/>
                <a:cs typeface="Calibri"/>
                <a:sym typeface="Calibri"/>
              </a:rPr>
              <a:t>Charger Driver</a:t>
            </a:r>
            <a:endParaRPr/>
          </a:p>
          <a:p>
            <a:pPr indent="-171450" lvl="0" marL="171450" marR="0" rtl="0" algn="l">
              <a:spcBef>
                <a:spcPts val="600"/>
              </a:spcBef>
              <a:spcAft>
                <a:spcPts val="0"/>
              </a:spcAft>
              <a:buClr>
                <a:schemeClr val="lt1"/>
              </a:buClr>
              <a:buSzPts val="1200"/>
              <a:buFont typeface="Arial"/>
              <a:buChar char="✔"/>
            </a:pPr>
            <a:r>
              <a:rPr lang="en-US" sz="1800">
                <a:solidFill>
                  <a:schemeClr val="lt1"/>
                </a:solidFill>
                <a:latin typeface="Calibri"/>
                <a:ea typeface="Calibri"/>
                <a:cs typeface="Calibri"/>
                <a:sym typeface="Calibri"/>
              </a:rPr>
              <a:t>Universal Mobile Charger</a:t>
            </a:r>
            <a:endParaRPr/>
          </a:p>
          <a:p>
            <a:pPr indent="-171450" lvl="0" marL="171450" marR="0" rtl="0" algn="l">
              <a:spcBef>
                <a:spcPts val="600"/>
              </a:spcBef>
              <a:spcAft>
                <a:spcPts val="0"/>
              </a:spcAft>
              <a:buClr>
                <a:schemeClr val="lt1"/>
              </a:buClr>
              <a:buSzPts val="1200"/>
              <a:buFont typeface="Arial"/>
              <a:buChar char="✔"/>
            </a:pPr>
            <a:r>
              <a:rPr lang="en-US" sz="1800">
                <a:solidFill>
                  <a:schemeClr val="lt1"/>
                </a:solidFill>
                <a:latin typeface="Calibri"/>
                <a:ea typeface="Calibri"/>
                <a:cs typeface="Calibri"/>
                <a:sym typeface="Calibri"/>
              </a:rPr>
              <a:t>Mobile(Load)</a:t>
            </a:r>
            <a:endParaRPr/>
          </a:p>
          <a:p>
            <a:pPr indent="0" lvl="0" marL="0" marR="0" rtl="0" algn="l">
              <a:spcBef>
                <a:spcPts val="600"/>
              </a:spcBef>
              <a:spcAft>
                <a:spcPts val="0"/>
              </a:spcAft>
              <a:buClr>
                <a:schemeClr val="dk1"/>
              </a:buClr>
              <a:buSzPts val="12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2020-06-20T19:09:46Z</dcterms:created>
  <dc:creator>Admin</dc:creator>
</cp:coreProperties>
</file>